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259" r:id="rId3"/>
    <p:sldId id="264" r:id="rId4"/>
    <p:sldId id="270" r:id="rId5"/>
    <p:sldId id="289" r:id="rId6"/>
    <p:sldId id="306" r:id="rId7"/>
    <p:sldId id="305" r:id="rId8"/>
    <p:sldId id="307" r:id="rId9"/>
    <p:sldId id="290" r:id="rId10"/>
    <p:sldId id="274" r:id="rId11"/>
    <p:sldId id="268" r:id="rId12"/>
    <p:sldId id="266" r:id="rId13"/>
    <p:sldId id="278" r:id="rId14"/>
    <p:sldId id="286" r:id="rId15"/>
    <p:sldId id="313" r:id="rId16"/>
    <p:sldId id="308" r:id="rId17"/>
    <p:sldId id="309" r:id="rId18"/>
    <p:sldId id="310" r:id="rId19"/>
    <p:sldId id="311" r:id="rId20"/>
    <p:sldId id="312" r:id="rId21"/>
    <p:sldId id="28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9545"/>
  </p:normalViewPr>
  <p:slideViewPr>
    <p:cSldViewPr snapToGrid="0">
      <p:cViewPr varScale="1">
        <p:scale>
          <a:sx n="96" d="100"/>
          <a:sy n="96" d="100"/>
        </p:scale>
        <p:origin x="170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ECEEBB-45EC-A24C-B9A4-5AA690B96B7F}" type="datetimeFigureOut">
              <a:rPr lang="en-US" smtClean="0"/>
              <a:t>5/26/25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93557B-A491-BA4E-A2A4-65DD9DFC6D0B}" type="slidenum">
              <a:rPr lang="en-US" smtClean="0"/>
              <a:t>‹#›</a:t>
            </a:fld>
            <a:endParaRPr lang="en-US"/>
          </a:p>
        </p:txBody>
      </p:sp>
    </p:spTree>
    <p:extLst>
      <p:ext uri="{BB962C8B-B14F-4D97-AF65-F5344CB8AC3E}">
        <p14:creationId xmlns:p14="http://schemas.microsoft.com/office/powerpoint/2010/main" val="2903953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researchers at LU for making it through, and to the Research Office, Dr. Tammy Eger, and the folks at the REB for getting us through this…</a:t>
            </a:r>
          </a:p>
        </p:txBody>
      </p:sp>
      <p:sp>
        <p:nvSpPr>
          <p:cNvPr id="4" name="Slide Number Placeholder 3"/>
          <p:cNvSpPr>
            <a:spLocks noGrp="1"/>
          </p:cNvSpPr>
          <p:nvPr>
            <p:ph type="sldNum" sz="quarter" idx="5"/>
          </p:nvPr>
        </p:nvSpPr>
        <p:spPr/>
        <p:txBody>
          <a:bodyPr/>
          <a:lstStyle/>
          <a:p>
            <a:fld id="{FA93557B-A491-BA4E-A2A4-65DD9DFC6D0B}" type="slidenum">
              <a:rPr lang="en-US" smtClean="0"/>
              <a:t>1</a:t>
            </a:fld>
            <a:endParaRPr lang="en-US"/>
          </a:p>
        </p:txBody>
      </p:sp>
    </p:spTree>
    <p:extLst>
      <p:ext uri="{BB962C8B-B14F-4D97-AF65-F5344CB8AC3E}">
        <p14:creationId xmlns:p14="http://schemas.microsoft.com/office/powerpoint/2010/main" val="818007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93557B-A491-BA4E-A2A4-65DD9DFC6D0B}" type="slidenum">
              <a:rPr lang="en-US" smtClean="0"/>
              <a:t>3</a:t>
            </a:fld>
            <a:endParaRPr lang="en-US"/>
          </a:p>
        </p:txBody>
      </p:sp>
    </p:spTree>
    <p:extLst>
      <p:ext uri="{BB962C8B-B14F-4D97-AF65-F5344CB8AC3E}">
        <p14:creationId xmlns:p14="http://schemas.microsoft.com/office/powerpoint/2010/main" val="25301531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93557B-A491-BA4E-A2A4-65DD9DFC6D0B}" type="slidenum">
              <a:rPr lang="en-US" smtClean="0"/>
              <a:t>4</a:t>
            </a:fld>
            <a:endParaRPr lang="en-US"/>
          </a:p>
        </p:txBody>
      </p:sp>
    </p:spTree>
    <p:extLst>
      <p:ext uri="{BB962C8B-B14F-4D97-AF65-F5344CB8AC3E}">
        <p14:creationId xmlns:p14="http://schemas.microsoft.com/office/powerpoint/2010/main" val="1656611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1dd46dd1d67_2_6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1dd46dd1d67_2_6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93557B-A491-BA4E-A2A4-65DD9DFC6D0B}" type="slidenum">
              <a:rPr lang="en-US" smtClean="0"/>
              <a:t>9</a:t>
            </a:fld>
            <a:endParaRPr lang="en-US"/>
          </a:p>
        </p:txBody>
      </p:sp>
    </p:spTree>
    <p:extLst>
      <p:ext uri="{BB962C8B-B14F-4D97-AF65-F5344CB8AC3E}">
        <p14:creationId xmlns:p14="http://schemas.microsoft.com/office/powerpoint/2010/main" val="4236429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93557B-A491-BA4E-A2A4-65DD9DFC6D0B}" type="slidenum">
              <a:rPr lang="en-US" smtClean="0"/>
              <a:t>11</a:t>
            </a:fld>
            <a:endParaRPr lang="en-US"/>
          </a:p>
        </p:txBody>
      </p:sp>
    </p:spTree>
    <p:extLst>
      <p:ext uri="{BB962C8B-B14F-4D97-AF65-F5344CB8AC3E}">
        <p14:creationId xmlns:p14="http://schemas.microsoft.com/office/powerpoint/2010/main" val="2880421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93557B-A491-BA4E-A2A4-65DD9DFC6D0B}" type="slidenum">
              <a:rPr lang="en-US" smtClean="0"/>
              <a:t>15</a:t>
            </a:fld>
            <a:endParaRPr lang="en-US"/>
          </a:p>
        </p:txBody>
      </p:sp>
    </p:spTree>
    <p:extLst>
      <p:ext uri="{BB962C8B-B14F-4D97-AF65-F5344CB8AC3E}">
        <p14:creationId xmlns:p14="http://schemas.microsoft.com/office/powerpoint/2010/main" val="774867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31C65-4F62-D9CE-6EAE-5EF5D1B1999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930ECD-3DC8-46C1-4584-3CAE59EE43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35E35F-05F9-7C89-D434-0A52CD0C63C6}"/>
              </a:ext>
            </a:extLst>
          </p:cNvPr>
          <p:cNvSpPr>
            <a:spLocks noGrp="1"/>
          </p:cNvSpPr>
          <p:nvPr>
            <p:ph type="dt" sz="half" idx="10"/>
          </p:nvPr>
        </p:nvSpPr>
        <p:spPr/>
        <p:txBody>
          <a:bodyPr/>
          <a:lstStyle/>
          <a:p>
            <a:fld id="{3CBDE3FD-6E1A-6646-8CAC-DBE50055F645}" type="datetimeFigureOut">
              <a:rPr lang="en-US" smtClean="0"/>
              <a:t>5/26/25</a:t>
            </a:fld>
            <a:endParaRPr lang="en-US"/>
          </a:p>
        </p:txBody>
      </p:sp>
      <p:sp>
        <p:nvSpPr>
          <p:cNvPr id="5" name="Footer Placeholder 4">
            <a:extLst>
              <a:ext uri="{FF2B5EF4-FFF2-40B4-BE49-F238E27FC236}">
                <a16:creationId xmlns:a16="http://schemas.microsoft.com/office/drawing/2014/main" id="{A617090F-BEB5-7A6C-B1AC-9C87B7E140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24DE4F-0AB5-6E84-19F0-6F58BBF6495E}"/>
              </a:ext>
            </a:extLst>
          </p:cNvPr>
          <p:cNvSpPr>
            <a:spLocks noGrp="1"/>
          </p:cNvSpPr>
          <p:nvPr>
            <p:ph type="sldNum" sz="quarter" idx="12"/>
          </p:nvPr>
        </p:nvSpPr>
        <p:spPr/>
        <p:txBody>
          <a:bodyPr/>
          <a:lstStyle/>
          <a:p>
            <a:fld id="{DF5765C1-42F2-3847-AEF9-9396458C2B7C}" type="slidenum">
              <a:rPr lang="en-US" smtClean="0"/>
              <a:t>‹#›</a:t>
            </a:fld>
            <a:endParaRPr lang="en-US"/>
          </a:p>
        </p:txBody>
      </p:sp>
    </p:spTree>
    <p:extLst>
      <p:ext uri="{BB962C8B-B14F-4D97-AF65-F5344CB8AC3E}">
        <p14:creationId xmlns:p14="http://schemas.microsoft.com/office/powerpoint/2010/main" val="628865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54497-E3B3-D570-FA11-48318DE9506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9718C1E-CAA9-3582-46CB-144E6E1DA04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F5F138-672F-7ECF-C9FC-8EB7A9F71D45}"/>
              </a:ext>
            </a:extLst>
          </p:cNvPr>
          <p:cNvSpPr>
            <a:spLocks noGrp="1"/>
          </p:cNvSpPr>
          <p:nvPr>
            <p:ph type="dt" sz="half" idx="10"/>
          </p:nvPr>
        </p:nvSpPr>
        <p:spPr/>
        <p:txBody>
          <a:bodyPr/>
          <a:lstStyle/>
          <a:p>
            <a:fld id="{3CBDE3FD-6E1A-6646-8CAC-DBE50055F645}" type="datetimeFigureOut">
              <a:rPr lang="en-US" smtClean="0"/>
              <a:t>5/26/25</a:t>
            </a:fld>
            <a:endParaRPr lang="en-US"/>
          </a:p>
        </p:txBody>
      </p:sp>
      <p:sp>
        <p:nvSpPr>
          <p:cNvPr id="5" name="Footer Placeholder 4">
            <a:extLst>
              <a:ext uri="{FF2B5EF4-FFF2-40B4-BE49-F238E27FC236}">
                <a16:creationId xmlns:a16="http://schemas.microsoft.com/office/drawing/2014/main" id="{A6F6D0DD-F5E5-EFF6-89FF-B0C550FE4A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E047F3-63F7-45C4-27D3-51C76A8511E8}"/>
              </a:ext>
            </a:extLst>
          </p:cNvPr>
          <p:cNvSpPr>
            <a:spLocks noGrp="1"/>
          </p:cNvSpPr>
          <p:nvPr>
            <p:ph type="sldNum" sz="quarter" idx="12"/>
          </p:nvPr>
        </p:nvSpPr>
        <p:spPr/>
        <p:txBody>
          <a:bodyPr/>
          <a:lstStyle/>
          <a:p>
            <a:fld id="{DF5765C1-42F2-3847-AEF9-9396458C2B7C}" type="slidenum">
              <a:rPr lang="en-US" smtClean="0"/>
              <a:t>‹#›</a:t>
            </a:fld>
            <a:endParaRPr lang="en-US"/>
          </a:p>
        </p:txBody>
      </p:sp>
    </p:spTree>
    <p:extLst>
      <p:ext uri="{BB962C8B-B14F-4D97-AF65-F5344CB8AC3E}">
        <p14:creationId xmlns:p14="http://schemas.microsoft.com/office/powerpoint/2010/main" val="4243831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5D70FE-65CF-8575-B220-FEAFBEFA23D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E9BEB5-9683-D05C-793F-9D97F7C5672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D086A9-AF00-4853-BC79-18EFEE386BEA}"/>
              </a:ext>
            </a:extLst>
          </p:cNvPr>
          <p:cNvSpPr>
            <a:spLocks noGrp="1"/>
          </p:cNvSpPr>
          <p:nvPr>
            <p:ph type="dt" sz="half" idx="10"/>
          </p:nvPr>
        </p:nvSpPr>
        <p:spPr/>
        <p:txBody>
          <a:bodyPr/>
          <a:lstStyle/>
          <a:p>
            <a:fld id="{3CBDE3FD-6E1A-6646-8CAC-DBE50055F645}" type="datetimeFigureOut">
              <a:rPr lang="en-US" smtClean="0"/>
              <a:t>5/26/25</a:t>
            </a:fld>
            <a:endParaRPr lang="en-US"/>
          </a:p>
        </p:txBody>
      </p:sp>
      <p:sp>
        <p:nvSpPr>
          <p:cNvPr id="5" name="Footer Placeholder 4">
            <a:extLst>
              <a:ext uri="{FF2B5EF4-FFF2-40B4-BE49-F238E27FC236}">
                <a16:creationId xmlns:a16="http://schemas.microsoft.com/office/drawing/2014/main" id="{D2091E93-73E0-6665-8A12-268F30F24D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922A7B-F5AC-9C40-AAD9-425CEEE8EAD3}"/>
              </a:ext>
            </a:extLst>
          </p:cNvPr>
          <p:cNvSpPr>
            <a:spLocks noGrp="1"/>
          </p:cNvSpPr>
          <p:nvPr>
            <p:ph type="sldNum" sz="quarter" idx="12"/>
          </p:nvPr>
        </p:nvSpPr>
        <p:spPr/>
        <p:txBody>
          <a:bodyPr/>
          <a:lstStyle/>
          <a:p>
            <a:fld id="{DF5765C1-42F2-3847-AEF9-9396458C2B7C}" type="slidenum">
              <a:rPr lang="en-US" smtClean="0"/>
              <a:t>‹#›</a:t>
            </a:fld>
            <a:endParaRPr lang="en-US"/>
          </a:p>
        </p:txBody>
      </p:sp>
    </p:spTree>
    <p:extLst>
      <p:ext uri="{BB962C8B-B14F-4D97-AF65-F5344CB8AC3E}">
        <p14:creationId xmlns:p14="http://schemas.microsoft.com/office/powerpoint/2010/main" val="35943270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21"/>
        <p:cNvGrpSpPr/>
        <p:nvPr/>
      </p:nvGrpSpPr>
      <p:grpSpPr>
        <a:xfrm>
          <a:off x="0" y="0"/>
          <a:ext cx="0" cy="0"/>
          <a:chOff x="0" y="0"/>
          <a:chExt cx="0" cy="0"/>
        </a:xfrm>
      </p:grpSpPr>
      <p:sp>
        <p:nvSpPr>
          <p:cNvPr id="122" name="Google Shape;122;p15"/>
          <p:cNvSpPr/>
          <p:nvPr/>
        </p:nvSpPr>
        <p:spPr>
          <a:xfrm>
            <a:off x="4737133" y="5605767"/>
            <a:ext cx="2482000" cy="2482000"/>
          </a:xfrm>
          <a:prstGeom prst="ellipse">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3" name="Google Shape;123;p15"/>
          <p:cNvGrpSpPr/>
          <p:nvPr/>
        </p:nvGrpSpPr>
        <p:grpSpPr>
          <a:xfrm>
            <a:off x="-67299" y="310400"/>
            <a:ext cx="11948900" cy="6246000"/>
            <a:chOff x="-50475" y="232800"/>
            <a:chExt cx="8961675" cy="4684500"/>
          </a:xfrm>
        </p:grpSpPr>
        <p:sp>
          <p:nvSpPr>
            <p:cNvPr id="124" name="Google Shape;124;p15"/>
            <p:cNvSpPr/>
            <p:nvPr/>
          </p:nvSpPr>
          <p:spPr>
            <a:xfrm>
              <a:off x="232200" y="232800"/>
              <a:ext cx="8679000" cy="46845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cxnSp>
          <p:nvCxnSpPr>
            <p:cNvPr id="125" name="Google Shape;125;p15"/>
            <p:cNvCxnSpPr/>
            <p:nvPr/>
          </p:nvCxnSpPr>
          <p:spPr>
            <a:xfrm rot="10800000">
              <a:off x="-50475" y="232800"/>
              <a:ext cx="309300" cy="0"/>
            </a:xfrm>
            <a:prstGeom prst="straightConnector1">
              <a:avLst/>
            </a:prstGeom>
            <a:noFill/>
            <a:ln w="19050" cap="flat" cmpd="sng">
              <a:solidFill>
                <a:schemeClr val="dk1"/>
              </a:solidFill>
              <a:prstDash val="solid"/>
              <a:round/>
              <a:headEnd type="none" w="med" len="med"/>
              <a:tailEnd type="none" w="med" len="med"/>
            </a:ln>
          </p:spPr>
        </p:cxnSp>
      </p:grpSp>
      <p:sp>
        <p:nvSpPr>
          <p:cNvPr id="126" name="Google Shape;126;p15"/>
          <p:cNvSpPr txBox="1">
            <a:spLocks noGrp="1"/>
          </p:cNvSpPr>
          <p:nvPr>
            <p:ph type="title"/>
          </p:nvPr>
        </p:nvSpPr>
        <p:spPr>
          <a:xfrm>
            <a:off x="960000" y="1605200"/>
            <a:ext cx="4264400" cy="20028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733"/>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27" name="Google Shape;127;p15"/>
          <p:cNvSpPr txBox="1">
            <a:spLocks noGrp="1"/>
          </p:cNvSpPr>
          <p:nvPr>
            <p:ph type="subTitle" idx="1"/>
          </p:nvPr>
        </p:nvSpPr>
        <p:spPr>
          <a:xfrm>
            <a:off x="960000" y="3608083"/>
            <a:ext cx="4264400" cy="19488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atin typeface="Hanken Grotesk"/>
                <a:ea typeface="Hanken Grotesk"/>
                <a:cs typeface="Hanken Grotesk"/>
                <a:sym typeface="Hanken Grotesk"/>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8" name="Google Shape;128;p15"/>
          <p:cNvSpPr>
            <a:spLocks noGrp="1"/>
          </p:cNvSpPr>
          <p:nvPr>
            <p:ph type="pic" idx="2"/>
          </p:nvPr>
        </p:nvSpPr>
        <p:spPr>
          <a:xfrm>
            <a:off x="5992067" y="0"/>
            <a:ext cx="6200000" cy="6858000"/>
          </a:xfrm>
          <a:prstGeom prst="rect">
            <a:avLst/>
          </a:prstGeom>
          <a:noFill/>
          <a:ln w="19050"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16080698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66"/>
        <p:cNvGrpSpPr/>
        <p:nvPr/>
      </p:nvGrpSpPr>
      <p:grpSpPr>
        <a:xfrm>
          <a:off x="0" y="0"/>
          <a:ext cx="0" cy="0"/>
          <a:chOff x="0" y="0"/>
          <a:chExt cx="0" cy="0"/>
        </a:xfrm>
      </p:grpSpPr>
      <p:sp>
        <p:nvSpPr>
          <p:cNvPr id="267" name="Google Shape;267;p28"/>
          <p:cNvSpPr/>
          <p:nvPr/>
        </p:nvSpPr>
        <p:spPr>
          <a:xfrm>
            <a:off x="10987533" y="5605767"/>
            <a:ext cx="2482000" cy="2482000"/>
          </a:xfrm>
          <a:prstGeom prst="ellipse">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68" name="Google Shape;268;p28"/>
          <p:cNvGrpSpPr/>
          <p:nvPr/>
        </p:nvGrpSpPr>
        <p:grpSpPr>
          <a:xfrm>
            <a:off x="309600" y="-65867"/>
            <a:ext cx="11572000" cy="7001067"/>
            <a:chOff x="232200" y="-49400"/>
            <a:chExt cx="8679000" cy="5250800"/>
          </a:xfrm>
        </p:grpSpPr>
        <p:sp>
          <p:nvSpPr>
            <p:cNvPr id="269" name="Google Shape;269;p28"/>
            <p:cNvSpPr/>
            <p:nvPr/>
          </p:nvSpPr>
          <p:spPr>
            <a:xfrm>
              <a:off x="232200" y="232800"/>
              <a:ext cx="8679000" cy="46845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70" name="Google Shape;270;p28"/>
            <p:cNvGrpSpPr/>
            <p:nvPr/>
          </p:nvGrpSpPr>
          <p:grpSpPr>
            <a:xfrm>
              <a:off x="232200" y="-49400"/>
              <a:ext cx="8679000" cy="5250800"/>
              <a:chOff x="232200" y="-49400"/>
              <a:chExt cx="8679000" cy="5250800"/>
            </a:xfrm>
          </p:grpSpPr>
          <p:cxnSp>
            <p:nvCxnSpPr>
              <p:cNvPr id="271" name="Google Shape;271;p28"/>
              <p:cNvCxnSpPr/>
              <p:nvPr/>
            </p:nvCxnSpPr>
            <p:spPr>
              <a:xfrm rot="10800000">
                <a:off x="232200" y="-49400"/>
                <a:ext cx="0" cy="284100"/>
              </a:xfrm>
              <a:prstGeom prst="straightConnector1">
                <a:avLst/>
              </a:prstGeom>
              <a:noFill/>
              <a:ln w="19050" cap="flat" cmpd="sng">
                <a:solidFill>
                  <a:schemeClr val="dk1"/>
                </a:solidFill>
                <a:prstDash val="solid"/>
                <a:round/>
                <a:headEnd type="none" w="med" len="med"/>
                <a:tailEnd type="none" w="med" len="med"/>
              </a:ln>
            </p:spPr>
          </p:cxnSp>
          <p:cxnSp>
            <p:nvCxnSpPr>
              <p:cNvPr id="272" name="Google Shape;272;p28"/>
              <p:cNvCxnSpPr/>
              <p:nvPr/>
            </p:nvCxnSpPr>
            <p:spPr>
              <a:xfrm rot="10800000">
                <a:off x="8911200" y="4917300"/>
                <a:ext cx="0" cy="284100"/>
              </a:xfrm>
              <a:prstGeom prst="straightConnector1">
                <a:avLst/>
              </a:prstGeom>
              <a:noFill/>
              <a:ln w="19050" cap="flat" cmpd="sng">
                <a:solidFill>
                  <a:schemeClr val="dk1"/>
                </a:solidFill>
                <a:prstDash val="solid"/>
                <a:round/>
                <a:headEnd type="none" w="med" len="med"/>
                <a:tailEnd type="none" w="med" len="med"/>
              </a:ln>
            </p:spPr>
          </p:cxnSp>
        </p:grpSp>
      </p:grpSp>
    </p:spTree>
    <p:extLst>
      <p:ext uri="{BB962C8B-B14F-4D97-AF65-F5344CB8AC3E}">
        <p14:creationId xmlns:p14="http://schemas.microsoft.com/office/powerpoint/2010/main" val="2215533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3D3CA-F4D5-1B30-B45E-D8478B9A8E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3BF29D-0712-FB84-3BE2-D1470185ED2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447BF4-8168-D35C-AF52-95175FF27C28}"/>
              </a:ext>
            </a:extLst>
          </p:cNvPr>
          <p:cNvSpPr>
            <a:spLocks noGrp="1"/>
          </p:cNvSpPr>
          <p:nvPr>
            <p:ph type="dt" sz="half" idx="10"/>
          </p:nvPr>
        </p:nvSpPr>
        <p:spPr/>
        <p:txBody>
          <a:bodyPr/>
          <a:lstStyle/>
          <a:p>
            <a:fld id="{3CBDE3FD-6E1A-6646-8CAC-DBE50055F645}" type="datetimeFigureOut">
              <a:rPr lang="en-US" smtClean="0"/>
              <a:t>5/26/25</a:t>
            </a:fld>
            <a:endParaRPr lang="en-US"/>
          </a:p>
        </p:txBody>
      </p:sp>
      <p:sp>
        <p:nvSpPr>
          <p:cNvPr id="5" name="Footer Placeholder 4">
            <a:extLst>
              <a:ext uri="{FF2B5EF4-FFF2-40B4-BE49-F238E27FC236}">
                <a16:creationId xmlns:a16="http://schemas.microsoft.com/office/drawing/2014/main" id="{A180374A-4AED-06F3-A03B-F8E52DEF0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B3E5F5-9975-547E-9FCE-EDCCB3AE1117}"/>
              </a:ext>
            </a:extLst>
          </p:cNvPr>
          <p:cNvSpPr>
            <a:spLocks noGrp="1"/>
          </p:cNvSpPr>
          <p:nvPr>
            <p:ph type="sldNum" sz="quarter" idx="12"/>
          </p:nvPr>
        </p:nvSpPr>
        <p:spPr/>
        <p:txBody>
          <a:bodyPr/>
          <a:lstStyle/>
          <a:p>
            <a:fld id="{DF5765C1-42F2-3847-AEF9-9396458C2B7C}" type="slidenum">
              <a:rPr lang="en-US" smtClean="0"/>
              <a:t>‹#›</a:t>
            </a:fld>
            <a:endParaRPr lang="en-US"/>
          </a:p>
        </p:txBody>
      </p:sp>
    </p:spTree>
    <p:extLst>
      <p:ext uri="{BB962C8B-B14F-4D97-AF65-F5344CB8AC3E}">
        <p14:creationId xmlns:p14="http://schemas.microsoft.com/office/powerpoint/2010/main" val="1441971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33974-DD1F-C467-5E06-48C841DB28E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994555-52C0-84D0-0D7C-A1B91D64BB0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E1FC26-36AA-15F9-DE4A-52881B4F6267}"/>
              </a:ext>
            </a:extLst>
          </p:cNvPr>
          <p:cNvSpPr>
            <a:spLocks noGrp="1"/>
          </p:cNvSpPr>
          <p:nvPr>
            <p:ph type="dt" sz="half" idx="10"/>
          </p:nvPr>
        </p:nvSpPr>
        <p:spPr/>
        <p:txBody>
          <a:bodyPr/>
          <a:lstStyle/>
          <a:p>
            <a:fld id="{3CBDE3FD-6E1A-6646-8CAC-DBE50055F645}" type="datetimeFigureOut">
              <a:rPr lang="en-US" smtClean="0"/>
              <a:t>5/26/25</a:t>
            </a:fld>
            <a:endParaRPr lang="en-US"/>
          </a:p>
        </p:txBody>
      </p:sp>
      <p:sp>
        <p:nvSpPr>
          <p:cNvPr id="5" name="Footer Placeholder 4">
            <a:extLst>
              <a:ext uri="{FF2B5EF4-FFF2-40B4-BE49-F238E27FC236}">
                <a16:creationId xmlns:a16="http://schemas.microsoft.com/office/drawing/2014/main" id="{AD2CC166-6F32-CAC3-CB4D-90639270C7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B42013-D97D-ABB3-250C-D076B3C3BE65}"/>
              </a:ext>
            </a:extLst>
          </p:cNvPr>
          <p:cNvSpPr>
            <a:spLocks noGrp="1"/>
          </p:cNvSpPr>
          <p:nvPr>
            <p:ph type="sldNum" sz="quarter" idx="12"/>
          </p:nvPr>
        </p:nvSpPr>
        <p:spPr/>
        <p:txBody>
          <a:bodyPr/>
          <a:lstStyle/>
          <a:p>
            <a:fld id="{DF5765C1-42F2-3847-AEF9-9396458C2B7C}" type="slidenum">
              <a:rPr lang="en-US" smtClean="0"/>
              <a:t>‹#›</a:t>
            </a:fld>
            <a:endParaRPr lang="en-US"/>
          </a:p>
        </p:txBody>
      </p:sp>
    </p:spTree>
    <p:extLst>
      <p:ext uri="{BB962C8B-B14F-4D97-AF65-F5344CB8AC3E}">
        <p14:creationId xmlns:p14="http://schemas.microsoft.com/office/powerpoint/2010/main" val="1116921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E6AEF-2303-F8FD-7074-9CEE42EBDE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26F5A3-04B5-25CF-3AA1-F25562C30E9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1EAF84C-F925-FC4D-7623-17704ECF17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0909D71-77BE-FC34-566C-3EEEF76BD07C}"/>
              </a:ext>
            </a:extLst>
          </p:cNvPr>
          <p:cNvSpPr>
            <a:spLocks noGrp="1"/>
          </p:cNvSpPr>
          <p:nvPr>
            <p:ph type="dt" sz="half" idx="10"/>
          </p:nvPr>
        </p:nvSpPr>
        <p:spPr/>
        <p:txBody>
          <a:bodyPr/>
          <a:lstStyle/>
          <a:p>
            <a:fld id="{3CBDE3FD-6E1A-6646-8CAC-DBE50055F645}" type="datetimeFigureOut">
              <a:rPr lang="en-US" smtClean="0"/>
              <a:t>5/26/25</a:t>
            </a:fld>
            <a:endParaRPr lang="en-US"/>
          </a:p>
        </p:txBody>
      </p:sp>
      <p:sp>
        <p:nvSpPr>
          <p:cNvPr id="6" name="Footer Placeholder 5">
            <a:extLst>
              <a:ext uri="{FF2B5EF4-FFF2-40B4-BE49-F238E27FC236}">
                <a16:creationId xmlns:a16="http://schemas.microsoft.com/office/drawing/2014/main" id="{4F4689D0-8B02-1F2A-1CE5-BC60092252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782FF9-1A60-BEB6-ABC7-CD717DF78705}"/>
              </a:ext>
            </a:extLst>
          </p:cNvPr>
          <p:cNvSpPr>
            <a:spLocks noGrp="1"/>
          </p:cNvSpPr>
          <p:nvPr>
            <p:ph type="sldNum" sz="quarter" idx="12"/>
          </p:nvPr>
        </p:nvSpPr>
        <p:spPr/>
        <p:txBody>
          <a:bodyPr/>
          <a:lstStyle/>
          <a:p>
            <a:fld id="{DF5765C1-42F2-3847-AEF9-9396458C2B7C}" type="slidenum">
              <a:rPr lang="en-US" smtClean="0"/>
              <a:t>‹#›</a:t>
            </a:fld>
            <a:endParaRPr lang="en-US"/>
          </a:p>
        </p:txBody>
      </p:sp>
    </p:spTree>
    <p:extLst>
      <p:ext uri="{BB962C8B-B14F-4D97-AF65-F5344CB8AC3E}">
        <p14:creationId xmlns:p14="http://schemas.microsoft.com/office/powerpoint/2010/main" val="30664707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FC0B0-8A55-FB34-5272-8C51AA9A2CC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CE4103-7E3B-7E24-298A-71A1FDF563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ACAFAB-7859-465D-C8EB-498A7EE80FE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8CE0197-D4B3-79D4-64E5-46CC1CD215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BCEB9E-3955-75C0-E81D-6966275A4D9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282C46F-1D38-6610-51CF-F398E4FFA5D5}"/>
              </a:ext>
            </a:extLst>
          </p:cNvPr>
          <p:cNvSpPr>
            <a:spLocks noGrp="1"/>
          </p:cNvSpPr>
          <p:nvPr>
            <p:ph type="dt" sz="half" idx="10"/>
          </p:nvPr>
        </p:nvSpPr>
        <p:spPr/>
        <p:txBody>
          <a:bodyPr/>
          <a:lstStyle/>
          <a:p>
            <a:fld id="{3CBDE3FD-6E1A-6646-8CAC-DBE50055F645}" type="datetimeFigureOut">
              <a:rPr lang="en-US" smtClean="0"/>
              <a:t>5/26/25</a:t>
            </a:fld>
            <a:endParaRPr lang="en-US"/>
          </a:p>
        </p:txBody>
      </p:sp>
      <p:sp>
        <p:nvSpPr>
          <p:cNvPr id="8" name="Footer Placeholder 7">
            <a:extLst>
              <a:ext uri="{FF2B5EF4-FFF2-40B4-BE49-F238E27FC236}">
                <a16:creationId xmlns:a16="http://schemas.microsoft.com/office/drawing/2014/main" id="{95BAD4FA-3A91-042C-35A2-48B36680C74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D4C707A-1AB2-255E-0374-7677F8A737B4}"/>
              </a:ext>
            </a:extLst>
          </p:cNvPr>
          <p:cNvSpPr>
            <a:spLocks noGrp="1"/>
          </p:cNvSpPr>
          <p:nvPr>
            <p:ph type="sldNum" sz="quarter" idx="12"/>
          </p:nvPr>
        </p:nvSpPr>
        <p:spPr/>
        <p:txBody>
          <a:bodyPr/>
          <a:lstStyle/>
          <a:p>
            <a:fld id="{DF5765C1-42F2-3847-AEF9-9396458C2B7C}" type="slidenum">
              <a:rPr lang="en-US" smtClean="0"/>
              <a:t>‹#›</a:t>
            </a:fld>
            <a:endParaRPr lang="en-US"/>
          </a:p>
        </p:txBody>
      </p:sp>
    </p:spTree>
    <p:extLst>
      <p:ext uri="{BB962C8B-B14F-4D97-AF65-F5344CB8AC3E}">
        <p14:creationId xmlns:p14="http://schemas.microsoft.com/office/powerpoint/2010/main" val="2281204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41532-BD4B-D1FB-6AC7-4F2A443DC59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4510615-BC33-96CD-1988-AFC2E9C0DD7A}"/>
              </a:ext>
            </a:extLst>
          </p:cNvPr>
          <p:cNvSpPr>
            <a:spLocks noGrp="1"/>
          </p:cNvSpPr>
          <p:nvPr>
            <p:ph type="dt" sz="half" idx="10"/>
          </p:nvPr>
        </p:nvSpPr>
        <p:spPr/>
        <p:txBody>
          <a:bodyPr/>
          <a:lstStyle/>
          <a:p>
            <a:fld id="{3CBDE3FD-6E1A-6646-8CAC-DBE50055F645}" type="datetimeFigureOut">
              <a:rPr lang="en-US" smtClean="0"/>
              <a:t>5/26/25</a:t>
            </a:fld>
            <a:endParaRPr lang="en-US"/>
          </a:p>
        </p:txBody>
      </p:sp>
      <p:sp>
        <p:nvSpPr>
          <p:cNvPr id="4" name="Footer Placeholder 3">
            <a:extLst>
              <a:ext uri="{FF2B5EF4-FFF2-40B4-BE49-F238E27FC236}">
                <a16:creationId xmlns:a16="http://schemas.microsoft.com/office/drawing/2014/main" id="{FB6375C2-2DE6-56D8-E30A-24DFD7AC390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6E845A6-F2B3-35A3-924F-4705A20D3686}"/>
              </a:ext>
            </a:extLst>
          </p:cNvPr>
          <p:cNvSpPr>
            <a:spLocks noGrp="1"/>
          </p:cNvSpPr>
          <p:nvPr>
            <p:ph type="sldNum" sz="quarter" idx="12"/>
          </p:nvPr>
        </p:nvSpPr>
        <p:spPr/>
        <p:txBody>
          <a:bodyPr/>
          <a:lstStyle/>
          <a:p>
            <a:fld id="{DF5765C1-42F2-3847-AEF9-9396458C2B7C}" type="slidenum">
              <a:rPr lang="en-US" smtClean="0"/>
              <a:t>‹#›</a:t>
            </a:fld>
            <a:endParaRPr lang="en-US"/>
          </a:p>
        </p:txBody>
      </p:sp>
    </p:spTree>
    <p:extLst>
      <p:ext uri="{BB962C8B-B14F-4D97-AF65-F5344CB8AC3E}">
        <p14:creationId xmlns:p14="http://schemas.microsoft.com/office/powerpoint/2010/main" val="2512912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1305A0-BA43-37D4-E2DF-B3FE1AAA0C12}"/>
              </a:ext>
            </a:extLst>
          </p:cNvPr>
          <p:cNvSpPr>
            <a:spLocks noGrp="1"/>
          </p:cNvSpPr>
          <p:nvPr>
            <p:ph type="dt" sz="half" idx="10"/>
          </p:nvPr>
        </p:nvSpPr>
        <p:spPr/>
        <p:txBody>
          <a:bodyPr/>
          <a:lstStyle/>
          <a:p>
            <a:fld id="{3CBDE3FD-6E1A-6646-8CAC-DBE50055F645}" type="datetimeFigureOut">
              <a:rPr lang="en-US" smtClean="0"/>
              <a:t>5/26/25</a:t>
            </a:fld>
            <a:endParaRPr lang="en-US"/>
          </a:p>
        </p:txBody>
      </p:sp>
      <p:sp>
        <p:nvSpPr>
          <p:cNvPr id="3" name="Footer Placeholder 2">
            <a:extLst>
              <a:ext uri="{FF2B5EF4-FFF2-40B4-BE49-F238E27FC236}">
                <a16:creationId xmlns:a16="http://schemas.microsoft.com/office/drawing/2014/main" id="{AF8CB172-4AF4-887C-EC80-52BC09AA7F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B6473CA-FE3F-2072-47EF-C9D328DBDFF1}"/>
              </a:ext>
            </a:extLst>
          </p:cNvPr>
          <p:cNvSpPr>
            <a:spLocks noGrp="1"/>
          </p:cNvSpPr>
          <p:nvPr>
            <p:ph type="sldNum" sz="quarter" idx="12"/>
          </p:nvPr>
        </p:nvSpPr>
        <p:spPr/>
        <p:txBody>
          <a:bodyPr/>
          <a:lstStyle/>
          <a:p>
            <a:fld id="{DF5765C1-42F2-3847-AEF9-9396458C2B7C}" type="slidenum">
              <a:rPr lang="en-US" smtClean="0"/>
              <a:t>‹#›</a:t>
            </a:fld>
            <a:endParaRPr lang="en-US"/>
          </a:p>
        </p:txBody>
      </p:sp>
    </p:spTree>
    <p:extLst>
      <p:ext uri="{BB962C8B-B14F-4D97-AF65-F5344CB8AC3E}">
        <p14:creationId xmlns:p14="http://schemas.microsoft.com/office/powerpoint/2010/main" val="3482460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93FA2-3C21-C992-4068-29F214438C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1CB46F-7B28-5CD3-19A1-CCA1595892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ED42CD-B421-4B4D-287C-BB67581C69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3CA237-D545-49AD-A6DE-1B1AFEF1B180}"/>
              </a:ext>
            </a:extLst>
          </p:cNvPr>
          <p:cNvSpPr>
            <a:spLocks noGrp="1"/>
          </p:cNvSpPr>
          <p:nvPr>
            <p:ph type="dt" sz="half" idx="10"/>
          </p:nvPr>
        </p:nvSpPr>
        <p:spPr/>
        <p:txBody>
          <a:bodyPr/>
          <a:lstStyle/>
          <a:p>
            <a:fld id="{3CBDE3FD-6E1A-6646-8CAC-DBE50055F645}" type="datetimeFigureOut">
              <a:rPr lang="en-US" smtClean="0"/>
              <a:t>5/26/25</a:t>
            </a:fld>
            <a:endParaRPr lang="en-US"/>
          </a:p>
        </p:txBody>
      </p:sp>
      <p:sp>
        <p:nvSpPr>
          <p:cNvPr id="6" name="Footer Placeholder 5">
            <a:extLst>
              <a:ext uri="{FF2B5EF4-FFF2-40B4-BE49-F238E27FC236}">
                <a16:creationId xmlns:a16="http://schemas.microsoft.com/office/drawing/2014/main" id="{48E96620-B956-1006-E7F1-9C3D7D2C56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E16256-99E4-99E7-AD0B-78DDC6F7A023}"/>
              </a:ext>
            </a:extLst>
          </p:cNvPr>
          <p:cNvSpPr>
            <a:spLocks noGrp="1"/>
          </p:cNvSpPr>
          <p:nvPr>
            <p:ph type="sldNum" sz="quarter" idx="12"/>
          </p:nvPr>
        </p:nvSpPr>
        <p:spPr/>
        <p:txBody>
          <a:bodyPr/>
          <a:lstStyle/>
          <a:p>
            <a:fld id="{DF5765C1-42F2-3847-AEF9-9396458C2B7C}" type="slidenum">
              <a:rPr lang="en-US" smtClean="0"/>
              <a:t>‹#›</a:t>
            </a:fld>
            <a:endParaRPr lang="en-US"/>
          </a:p>
        </p:txBody>
      </p:sp>
    </p:spTree>
    <p:extLst>
      <p:ext uri="{BB962C8B-B14F-4D97-AF65-F5344CB8AC3E}">
        <p14:creationId xmlns:p14="http://schemas.microsoft.com/office/powerpoint/2010/main" val="720592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F375F-F1F1-6E3F-C065-8B277970E9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9FA4D2C-9285-BD0F-096D-ED2FD7101C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1869C6C-DD29-C116-8296-62D5344530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840734-F5F7-3E0D-7CED-AD29A248BC21}"/>
              </a:ext>
            </a:extLst>
          </p:cNvPr>
          <p:cNvSpPr>
            <a:spLocks noGrp="1"/>
          </p:cNvSpPr>
          <p:nvPr>
            <p:ph type="dt" sz="half" idx="10"/>
          </p:nvPr>
        </p:nvSpPr>
        <p:spPr/>
        <p:txBody>
          <a:bodyPr/>
          <a:lstStyle/>
          <a:p>
            <a:fld id="{3CBDE3FD-6E1A-6646-8CAC-DBE50055F645}" type="datetimeFigureOut">
              <a:rPr lang="en-US" smtClean="0"/>
              <a:t>5/26/25</a:t>
            </a:fld>
            <a:endParaRPr lang="en-US"/>
          </a:p>
        </p:txBody>
      </p:sp>
      <p:sp>
        <p:nvSpPr>
          <p:cNvPr id="6" name="Footer Placeholder 5">
            <a:extLst>
              <a:ext uri="{FF2B5EF4-FFF2-40B4-BE49-F238E27FC236}">
                <a16:creationId xmlns:a16="http://schemas.microsoft.com/office/drawing/2014/main" id="{F9C0CB6F-5D3C-BCC3-9F50-3B3166BAB3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4165D3-2E35-BD6F-3E41-F40A729CBA47}"/>
              </a:ext>
            </a:extLst>
          </p:cNvPr>
          <p:cNvSpPr>
            <a:spLocks noGrp="1"/>
          </p:cNvSpPr>
          <p:nvPr>
            <p:ph type="sldNum" sz="quarter" idx="12"/>
          </p:nvPr>
        </p:nvSpPr>
        <p:spPr/>
        <p:txBody>
          <a:bodyPr/>
          <a:lstStyle/>
          <a:p>
            <a:fld id="{DF5765C1-42F2-3847-AEF9-9396458C2B7C}" type="slidenum">
              <a:rPr lang="en-US" smtClean="0"/>
              <a:t>‹#›</a:t>
            </a:fld>
            <a:endParaRPr lang="en-US"/>
          </a:p>
        </p:txBody>
      </p:sp>
    </p:spTree>
    <p:extLst>
      <p:ext uri="{BB962C8B-B14F-4D97-AF65-F5344CB8AC3E}">
        <p14:creationId xmlns:p14="http://schemas.microsoft.com/office/powerpoint/2010/main" val="1717057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18A433-D6AF-D20A-8448-9BF1D71F19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95E187F-C19B-0961-E4A1-89B5C79860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EB7C49-05ED-4445-8283-65060E0A8A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BDE3FD-6E1A-6646-8CAC-DBE50055F645}" type="datetimeFigureOut">
              <a:rPr lang="en-US" smtClean="0"/>
              <a:t>5/26/25</a:t>
            </a:fld>
            <a:endParaRPr lang="en-US"/>
          </a:p>
        </p:txBody>
      </p:sp>
      <p:sp>
        <p:nvSpPr>
          <p:cNvPr id="5" name="Footer Placeholder 4">
            <a:extLst>
              <a:ext uri="{FF2B5EF4-FFF2-40B4-BE49-F238E27FC236}">
                <a16:creationId xmlns:a16="http://schemas.microsoft.com/office/drawing/2014/main" id="{103F92E8-2EE2-1E1E-EBF8-E3E0F59570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F7CA4CA-7C16-649F-B752-80F6AF2004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5765C1-42F2-3847-AEF9-9396458C2B7C}" type="slidenum">
              <a:rPr lang="en-US" smtClean="0"/>
              <a:t>‹#›</a:t>
            </a:fld>
            <a:endParaRPr lang="en-US"/>
          </a:p>
        </p:txBody>
      </p:sp>
    </p:spTree>
    <p:extLst>
      <p:ext uri="{BB962C8B-B14F-4D97-AF65-F5344CB8AC3E}">
        <p14:creationId xmlns:p14="http://schemas.microsoft.com/office/powerpoint/2010/main" val="40930624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openxmlformats.org/officeDocument/2006/relationships/notesSlide" Target="../notesSlides/notesSlide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mailto:Tg_shute@laurentian.ca"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ideo" Target="https://www.youtube.com/embed/Q1w_HGQWTiU?feature=oembed" TargetMode="Externa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E3597-3504-2492-9AE9-BA153EC99340}"/>
              </a:ext>
            </a:extLst>
          </p:cNvPr>
          <p:cNvSpPr>
            <a:spLocks noGrp="1"/>
          </p:cNvSpPr>
          <p:nvPr>
            <p:ph type="ctrTitle"/>
          </p:nvPr>
        </p:nvSpPr>
        <p:spPr/>
        <p:txBody>
          <a:bodyPr>
            <a:normAutofit/>
          </a:bodyPr>
          <a:lstStyle/>
          <a:p>
            <a:r>
              <a:rPr lang="en-US" sz="2800" dirty="0"/>
              <a:t>A Peer Support Approach to Program Evaluation Research</a:t>
            </a:r>
            <a:br>
              <a:rPr lang="en-US" sz="2800" dirty="0"/>
            </a:br>
            <a:r>
              <a:rPr lang="en-US" sz="2800" dirty="0"/>
              <a:t>Tanya Shute, Associate Professor, School of Social Work</a:t>
            </a:r>
            <a:br>
              <a:rPr lang="en-US" sz="2800" dirty="0"/>
            </a:br>
            <a:r>
              <a:rPr lang="en-US" sz="2800" dirty="0"/>
              <a:t>Everly Javier, Researcher &amp; Research Coordinator, </a:t>
            </a:r>
            <a:r>
              <a:rPr lang="en-US" sz="2800" dirty="0" err="1"/>
              <a:t>Krasman</a:t>
            </a:r>
            <a:r>
              <a:rPr lang="en-US" sz="2800" dirty="0"/>
              <a:t> Centre </a:t>
            </a:r>
          </a:p>
        </p:txBody>
      </p:sp>
      <p:sp>
        <p:nvSpPr>
          <p:cNvPr id="3" name="Subtitle 2">
            <a:extLst>
              <a:ext uri="{FF2B5EF4-FFF2-40B4-BE49-F238E27FC236}">
                <a16:creationId xmlns:a16="http://schemas.microsoft.com/office/drawing/2014/main" id="{6387E7E8-98F1-01AC-C756-CF5795D46B0C}"/>
              </a:ext>
            </a:extLst>
          </p:cNvPr>
          <p:cNvSpPr>
            <a:spLocks noGrp="1"/>
          </p:cNvSpPr>
          <p:nvPr>
            <p:ph type="subTitle" idx="1"/>
          </p:nvPr>
        </p:nvSpPr>
        <p:spPr/>
        <p:txBody>
          <a:bodyPr>
            <a:normAutofit lnSpcReduction="10000"/>
          </a:bodyPr>
          <a:lstStyle/>
          <a:p>
            <a:r>
              <a:rPr lang="en-US" dirty="0"/>
              <a:t>Strength in Equity and Diversity: Amplifying Voices, Ensuring Sustainability, and Building Stronger Peer Support Futures</a:t>
            </a:r>
          </a:p>
          <a:p>
            <a:r>
              <a:rPr lang="en-US" dirty="0"/>
              <a:t>Joint conference, </a:t>
            </a:r>
            <a:r>
              <a:rPr lang="en-US" dirty="0" err="1"/>
              <a:t>PeerWorks</a:t>
            </a:r>
            <a:r>
              <a:rPr lang="en-US" dirty="0"/>
              <a:t> and Peer Support Canada</a:t>
            </a:r>
          </a:p>
          <a:p>
            <a:r>
              <a:rPr lang="en-US" dirty="0"/>
              <a:t>March 26/27 2025</a:t>
            </a:r>
          </a:p>
        </p:txBody>
      </p:sp>
    </p:spTree>
    <p:extLst>
      <p:ext uri="{BB962C8B-B14F-4D97-AF65-F5344CB8AC3E}">
        <p14:creationId xmlns:p14="http://schemas.microsoft.com/office/powerpoint/2010/main" val="2700943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7C49BA-37AF-DB3A-E57E-9F2F53630682}"/>
              </a:ext>
            </a:extLst>
          </p:cNvPr>
          <p:cNvSpPr>
            <a:spLocks noGrp="1"/>
          </p:cNvSpPr>
          <p:nvPr>
            <p:ph idx="1"/>
          </p:nvPr>
        </p:nvSpPr>
        <p:spPr/>
        <p:txBody>
          <a:bodyPr>
            <a:normAutofit/>
          </a:bodyPr>
          <a:lstStyle/>
          <a:p>
            <a:pPr marL="0" indent="0">
              <a:buNone/>
            </a:pPr>
            <a:r>
              <a:rPr lang="en-CA" kern="100" dirty="0">
                <a:effectLst/>
                <a:ea typeface="Calibri" panose="020F0502020204030204" pitchFamily="34" charset="0"/>
                <a:cs typeface="Times New Roman" panose="02020603050405020304" pitchFamily="18" charset="0"/>
              </a:rPr>
              <a:t>Gillard 2019: </a:t>
            </a:r>
            <a:r>
              <a:rPr lang="en-US" i="1" kern="0" dirty="0">
                <a:solidFill>
                  <a:srgbClr val="000000"/>
                </a:solidFill>
                <a:effectLst/>
                <a:ea typeface="Calibri" panose="020F0502020204030204" pitchFamily="34" charset="0"/>
                <a:cs typeface="Times New Roman" panose="02020603050405020304" pitchFamily="18" charset="0"/>
              </a:rPr>
              <a:t>A strong argument can be made, of course, that </a:t>
            </a:r>
            <a:r>
              <a:rPr lang="en-US" b="1" i="1" kern="0" dirty="0">
                <a:solidFill>
                  <a:srgbClr val="000000"/>
                </a:solidFill>
                <a:effectLst/>
                <a:ea typeface="Calibri" panose="020F0502020204030204" pitchFamily="34" charset="0"/>
                <a:cs typeface="Times New Roman" panose="02020603050405020304" pitchFamily="18" charset="0"/>
              </a:rPr>
              <a:t>peer</a:t>
            </a:r>
            <a:r>
              <a:rPr lang="en-CA" b="1" kern="100" dirty="0">
                <a:ea typeface="Calibri" panose="020F0502020204030204" pitchFamily="34" charset="0"/>
                <a:cs typeface="Times New Roman" panose="02020603050405020304" pitchFamily="18" charset="0"/>
              </a:rPr>
              <a:t> </a:t>
            </a:r>
            <a:r>
              <a:rPr lang="en-US" b="1" i="1" kern="0" dirty="0">
                <a:solidFill>
                  <a:srgbClr val="000000"/>
                </a:solidFill>
                <a:effectLst/>
                <a:ea typeface="Calibri" panose="020F0502020204030204" pitchFamily="34" charset="0"/>
                <a:cs typeface="Times New Roman" panose="02020603050405020304" pitchFamily="18" charset="0"/>
              </a:rPr>
              <a:t>support might be better situated outside of the constraining culture of formal mental health services </a:t>
            </a:r>
            <a:r>
              <a:rPr lang="en-US" b="1" i="1" kern="0" dirty="0">
                <a:solidFill>
                  <a:srgbClr val="000000"/>
                </a:solidFill>
                <a:ea typeface="Calibri" panose="020F0502020204030204" pitchFamily="34" charset="0"/>
                <a:cs typeface="Times New Roman" panose="02020603050405020304" pitchFamily="18" charset="0"/>
              </a:rPr>
              <a:t>[</a:t>
            </a:r>
            <a:r>
              <a:rPr lang="en-US" i="1" kern="0" dirty="0">
                <a:solidFill>
                  <a:srgbClr val="000000"/>
                </a:solidFill>
                <a:effectLst/>
                <a:ea typeface="Calibri" panose="020F0502020204030204" pitchFamily="34" charset="0"/>
                <a:cs typeface="Times New Roman" panose="02020603050405020304" pitchFamily="18" charset="0"/>
              </a:rPr>
              <a:t>and that as</a:t>
            </a:r>
            <a:r>
              <a:rPr lang="en-CA" kern="100" dirty="0">
                <a:ea typeface="Calibri" panose="020F0502020204030204" pitchFamily="34" charset="0"/>
                <a:cs typeface="Times New Roman" panose="02020603050405020304" pitchFamily="18" charset="0"/>
              </a:rPr>
              <a:t> </a:t>
            </a:r>
            <a:r>
              <a:rPr lang="en-US" i="1" kern="0" dirty="0">
                <a:solidFill>
                  <a:srgbClr val="000000"/>
                </a:solidFill>
                <a:effectLst/>
                <a:ea typeface="Calibri" panose="020F0502020204030204" pitchFamily="34" charset="0"/>
                <a:cs typeface="Times New Roman" panose="02020603050405020304" pitchFamily="18" charset="0"/>
              </a:rPr>
              <a:t>researchers we might therefore better focus on evaluating</a:t>
            </a:r>
            <a:r>
              <a:rPr lang="en-CA" kern="100" dirty="0">
                <a:ea typeface="Calibri" panose="020F0502020204030204" pitchFamily="34" charset="0"/>
                <a:cs typeface="Times New Roman" panose="02020603050405020304" pitchFamily="18" charset="0"/>
              </a:rPr>
              <a:t> </a:t>
            </a:r>
            <a:r>
              <a:rPr lang="en-US" i="1" kern="0" dirty="0">
                <a:solidFill>
                  <a:srgbClr val="000000"/>
                </a:solidFill>
                <a:effectLst/>
                <a:ea typeface="Calibri" panose="020F0502020204030204" pitchFamily="34" charset="0"/>
                <a:cs typeface="Times New Roman" panose="02020603050405020304" pitchFamily="18" charset="0"/>
              </a:rPr>
              <a:t>those </a:t>
            </a:r>
            <a:r>
              <a:rPr lang="en-US" i="1" kern="0" dirty="0" err="1">
                <a:solidFill>
                  <a:srgbClr val="000000"/>
                </a:solidFill>
                <a:effectLst/>
                <a:ea typeface="Calibri" panose="020F0502020204030204" pitchFamily="34" charset="0"/>
                <a:cs typeface="Times New Roman" panose="02020603050405020304" pitchFamily="18" charset="0"/>
              </a:rPr>
              <a:t>endeavours</a:t>
            </a:r>
            <a:r>
              <a:rPr lang="en-US" i="1" kern="0" dirty="0">
                <a:solidFill>
                  <a:srgbClr val="000000"/>
                </a:solidFill>
                <a:ea typeface="Calibri" panose="020F0502020204030204" pitchFamily="34" charset="0"/>
                <a:cs typeface="Times New Roman" panose="02020603050405020304" pitchFamily="18" charset="0"/>
              </a:rPr>
              <a:t>]</a:t>
            </a:r>
            <a:r>
              <a:rPr lang="en-US" i="1" kern="0" dirty="0">
                <a:solidFill>
                  <a:srgbClr val="000000"/>
                </a:solidFill>
                <a:effectLst/>
                <a:ea typeface="Calibri" panose="020F0502020204030204" pitchFamily="34" charset="0"/>
                <a:cs typeface="Times New Roman" panose="02020603050405020304" pitchFamily="18" charset="0"/>
              </a:rPr>
              <a:t>. </a:t>
            </a:r>
          </a:p>
          <a:p>
            <a:pPr marL="0" indent="0">
              <a:buNone/>
            </a:pPr>
            <a:endParaRPr lang="en-US" i="1" kern="0" dirty="0">
              <a:solidFill>
                <a:srgbClr val="000000"/>
              </a:solidFill>
              <a:effectLst/>
              <a:ea typeface="Calibri" panose="020F0502020204030204" pitchFamily="34" charset="0"/>
              <a:cs typeface="Times New Roman" panose="02020603050405020304" pitchFamily="18" charset="0"/>
            </a:endParaRPr>
          </a:p>
          <a:p>
            <a:pPr marL="0" indent="0">
              <a:buNone/>
            </a:pPr>
            <a:r>
              <a:rPr lang="en-US" i="1" kern="0" dirty="0">
                <a:solidFill>
                  <a:srgbClr val="000000"/>
                </a:solidFill>
                <a:effectLst/>
                <a:ea typeface="Calibri" panose="020F0502020204030204" pitchFamily="34" charset="0"/>
                <a:cs typeface="Times New Roman" panose="02020603050405020304" pitchFamily="18" charset="0"/>
              </a:rPr>
              <a:t>it is certainly the case that </a:t>
            </a:r>
            <a:r>
              <a:rPr lang="en-US" b="1" i="1" kern="0" dirty="0">
                <a:solidFill>
                  <a:srgbClr val="000000"/>
                </a:solidFill>
                <a:ea typeface="Calibri" panose="020F0502020204030204" pitchFamily="34" charset="0"/>
                <a:cs typeface="Times New Roman" panose="02020603050405020304" pitchFamily="18" charset="0"/>
              </a:rPr>
              <a:t>peer-reviewed </a:t>
            </a:r>
            <a:r>
              <a:rPr lang="en-US" b="1" i="1" kern="0" dirty="0">
                <a:solidFill>
                  <a:srgbClr val="000000"/>
                </a:solidFill>
                <a:effectLst/>
                <a:ea typeface="Calibri" panose="020F0502020204030204" pitchFamily="34" charset="0"/>
                <a:cs typeface="Times New Roman" panose="02020603050405020304" pitchFamily="18" charset="0"/>
              </a:rPr>
              <a:t>research of this more independent peer</a:t>
            </a:r>
            <a:r>
              <a:rPr lang="en-CA" b="1" kern="100" dirty="0">
                <a:ea typeface="Calibri" panose="020F0502020204030204" pitchFamily="34" charset="0"/>
                <a:cs typeface="Times New Roman" panose="02020603050405020304" pitchFamily="18" charset="0"/>
              </a:rPr>
              <a:t> </a:t>
            </a:r>
            <a:r>
              <a:rPr lang="en-US" b="1" i="1" kern="0" dirty="0">
                <a:solidFill>
                  <a:srgbClr val="000000"/>
                </a:solidFill>
                <a:effectLst/>
                <a:ea typeface="Calibri" panose="020F0502020204030204" pitchFamily="34" charset="0"/>
                <a:cs typeface="Times New Roman" panose="02020603050405020304" pitchFamily="18" charset="0"/>
              </a:rPr>
              <a:t>support is relatively lacking </a:t>
            </a:r>
            <a:r>
              <a:rPr lang="en-US" i="1" kern="0" dirty="0">
                <a:solidFill>
                  <a:srgbClr val="000000"/>
                </a:solidFill>
                <a:effectLst/>
                <a:ea typeface="Calibri" panose="020F0502020204030204" pitchFamily="34" charset="0"/>
                <a:cs typeface="Times New Roman" panose="02020603050405020304" pitchFamily="18" charset="0"/>
              </a:rPr>
              <a:t>(</a:t>
            </a:r>
            <a:r>
              <a:rPr lang="en-US" i="1" kern="0" dirty="0" err="1">
                <a:solidFill>
                  <a:srgbClr val="000000"/>
                </a:solidFill>
                <a:effectLst/>
                <a:ea typeface="Calibri" panose="020F0502020204030204" pitchFamily="34" charset="0"/>
                <a:cs typeface="Times New Roman" panose="02020603050405020304" pitchFamily="18" charset="0"/>
              </a:rPr>
              <a:t>Pistrang</a:t>
            </a:r>
            <a:r>
              <a:rPr lang="en-US" i="1" kern="0" dirty="0">
                <a:solidFill>
                  <a:srgbClr val="000000"/>
                </a:solidFill>
                <a:effectLst/>
                <a:ea typeface="Calibri" panose="020F0502020204030204" pitchFamily="34" charset="0"/>
                <a:cs typeface="Times New Roman" panose="02020603050405020304" pitchFamily="18" charset="0"/>
              </a:rPr>
              <a:t>, Barker, &amp;Humphreys, </a:t>
            </a:r>
            <a:r>
              <a:rPr lang="en-US" i="1" kern="0" dirty="0">
                <a:solidFill>
                  <a:srgbClr val="000080"/>
                </a:solidFill>
                <a:effectLst/>
                <a:ea typeface="Calibri" panose="020F0502020204030204" pitchFamily="34" charset="0"/>
                <a:cs typeface="Times New Roman" panose="02020603050405020304" pitchFamily="18" charset="0"/>
              </a:rPr>
              <a:t>2008</a:t>
            </a:r>
            <a:r>
              <a:rPr lang="en-US" i="1" kern="0" dirty="0">
                <a:solidFill>
                  <a:srgbClr val="000000"/>
                </a:solidFill>
                <a:effectLst/>
                <a:ea typeface="Calibri" panose="020F0502020204030204" pitchFamily="34" charset="0"/>
                <a:cs typeface="Times New Roman" panose="02020603050405020304" pitchFamily="18" charset="0"/>
              </a:rPr>
              <a:t>) (as cited in Gillard, 2019, p.342</a:t>
            </a:r>
            <a:endParaRPr lang="en-CA" kern="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91914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6FE3C-9AFB-9AED-3AB4-3E13E717898C}"/>
              </a:ext>
            </a:extLst>
          </p:cNvPr>
          <p:cNvSpPr>
            <a:spLocks noGrp="1"/>
          </p:cNvSpPr>
          <p:nvPr>
            <p:ph type="title"/>
          </p:nvPr>
        </p:nvSpPr>
        <p:spPr/>
        <p:txBody>
          <a:bodyPr>
            <a:normAutofit/>
          </a:bodyPr>
          <a:lstStyle/>
          <a:p>
            <a:r>
              <a:rPr lang="en-US" sz="2400" dirty="0"/>
              <a:t>the case for research by us, for us – reflecting our core values and principles of self-determination </a:t>
            </a:r>
          </a:p>
        </p:txBody>
      </p:sp>
      <p:sp>
        <p:nvSpPr>
          <p:cNvPr id="3" name="Content Placeholder 2">
            <a:extLst>
              <a:ext uri="{FF2B5EF4-FFF2-40B4-BE49-F238E27FC236}">
                <a16:creationId xmlns:a16="http://schemas.microsoft.com/office/drawing/2014/main" id="{A89F0828-7F9B-95F3-AF53-8690F1A09DE3}"/>
              </a:ext>
            </a:extLst>
          </p:cNvPr>
          <p:cNvSpPr>
            <a:spLocks noGrp="1"/>
          </p:cNvSpPr>
          <p:nvPr>
            <p:ph idx="1"/>
          </p:nvPr>
        </p:nvSpPr>
        <p:spPr/>
        <p:txBody>
          <a:bodyPr>
            <a:noAutofit/>
          </a:bodyPr>
          <a:lstStyle/>
          <a:p>
            <a:pPr marL="0" indent="0">
              <a:buNone/>
            </a:pPr>
            <a:r>
              <a:rPr lang="en-CA" sz="2400" dirty="0">
                <a:effectLst/>
                <a:latin typeface="Calibri" panose="020F0502020204030204" pitchFamily="34" charset="0"/>
                <a:ea typeface="Calibri" panose="020F0502020204030204" pitchFamily="34" charset="0"/>
                <a:cs typeface="Calibri" panose="020F0502020204030204" pitchFamily="34" charset="0"/>
              </a:rPr>
              <a:t>The empowered and emancipatory value-base of these organizations </a:t>
            </a:r>
            <a:r>
              <a:rPr lang="en-CA" sz="2400" dirty="0">
                <a:latin typeface="Calibri" panose="020F0502020204030204" pitchFamily="34" charset="0"/>
                <a:ea typeface="Calibri" panose="020F0502020204030204" pitchFamily="34" charset="0"/>
                <a:cs typeface="Calibri" panose="020F0502020204030204" pitchFamily="34" charset="0"/>
              </a:rPr>
              <a:t>holds </a:t>
            </a:r>
            <a:r>
              <a:rPr lang="en-CA" sz="2400" dirty="0">
                <a:effectLst/>
                <a:latin typeface="Calibri" panose="020F0502020204030204" pitchFamily="34" charset="0"/>
                <a:ea typeface="Calibri" panose="020F0502020204030204" pitchFamily="34" charset="0"/>
                <a:cs typeface="Calibri" panose="020F0502020204030204" pitchFamily="34" charset="0"/>
              </a:rPr>
              <a:t>significant implications for research with and about them. </a:t>
            </a:r>
          </a:p>
          <a:p>
            <a:pPr marL="0" indent="0">
              <a:buNone/>
            </a:pPr>
            <a:r>
              <a:rPr lang="en-CA" sz="2400" dirty="0">
                <a:effectLst/>
                <a:latin typeface="Calibri" panose="020F0502020204030204" pitchFamily="34" charset="0"/>
                <a:ea typeface="Calibri" panose="020F0502020204030204" pitchFamily="34" charset="0"/>
                <a:cs typeface="Calibri" panose="020F0502020204030204" pitchFamily="34" charset="0"/>
              </a:rPr>
              <a:t>Noted, </a:t>
            </a:r>
            <a:r>
              <a:rPr lang="en-CA" sz="2400" b="1" dirty="0">
                <a:effectLst/>
                <a:latin typeface="Calibri" panose="020F0502020204030204" pitchFamily="34" charset="0"/>
                <a:ea typeface="Calibri" panose="020F0502020204030204" pitchFamily="34" charset="0"/>
                <a:cs typeface="Calibri" panose="020F0502020204030204" pitchFamily="34" charset="0"/>
              </a:rPr>
              <a:t>Participatory Action Research </a:t>
            </a:r>
            <a:r>
              <a:rPr lang="en-CA" sz="2400" dirty="0">
                <a:effectLst/>
                <a:latin typeface="Calibri" panose="020F0502020204030204" pitchFamily="34" charset="0"/>
                <a:ea typeface="Calibri" panose="020F0502020204030204" pitchFamily="34" charset="0"/>
                <a:cs typeface="Calibri" panose="020F0502020204030204" pitchFamily="34" charset="0"/>
              </a:rPr>
              <a:t>approaches reflect the values of </a:t>
            </a:r>
            <a:r>
              <a:rPr lang="en-CA" sz="2400" b="1" dirty="0">
                <a:effectLst/>
                <a:latin typeface="Calibri" panose="020F0502020204030204" pitchFamily="34" charset="0"/>
                <a:ea typeface="Calibri" panose="020F0502020204030204" pitchFamily="34" charset="0"/>
                <a:cs typeface="Calibri" panose="020F0502020204030204" pitchFamily="34" charset="0"/>
              </a:rPr>
              <a:t>participation and self-determination, or the “nothing about us without us” philosophy of the movement</a:t>
            </a:r>
            <a:r>
              <a:rPr lang="en-CA" sz="2400" dirty="0">
                <a:effectLst/>
                <a:latin typeface="Calibri" panose="020F0502020204030204" pitchFamily="34" charset="0"/>
                <a:ea typeface="Calibri" panose="020F0502020204030204" pitchFamily="34" charset="0"/>
                <a:cs typeface="Calibri" panose="020F0502020204030204" pitchFamily="34" charset="0"/>
              </a:rPr>
              <a:t> and the development of CSI/PSOs. </a:t>
            </a:r>
            <a:endParaRPr lang="en-CA" sz="2400" dirty="0">
              <a:latin typeface="Calibri" panose="020F0502020204030204" pitchFamily="34" charset="0"/>
              <a:cs typeface="Calibri" panose="020F0502020204030204" pitchFamily="34" charset="0"/>
            </a:endParaRPr>
          </a:p>
          <a:p>
            <a:pPr marL="0" indent="0">
              <a:buNone/>
            </a:pPr>
            <a:r>
              <a:rPr lang="en-CA" sz="2400" kern="100" dirty="0">
                <a:latin typeface="Calibri" panose="020F0502020204030204" pitchFamily="34" charset="0"/>
                <a:ea typeface="Calibri" panose="020F0502020204030204" pitchFamily="34" charset="0"/>
                <a:cs typeface="Times New Roman" panose="02020603050405020304" pitchFamily="18" charset="0"/>
              </a:rPr>
              <a:t>Historically, MHSH initiatives have been </a:t>
            </a:r>
            <a:r>
              <a:rPr lang="en-CA" sz="2400" b="1" kern="100" dirty="0">
                <a:latin typeface="Calibri" panose="020F0502020204030204" pitchFamily="34" charset="0"/>
                <a:ea typeface="Calibri" panose="020F0502020204030204" pitchFamily="34" charset="0"/>
                <a:cs typeface="Times New Roman" panose="02020603050405020304" pitchFamily="18" charset="0"/>
              </a:rPr>
              <a:t>leery of…reliance on external professional experts</a:t>
            </a:r>
            <a:r>
              <a:rPr lang="en-CA" sz="2400" kern="100" dirty="0">
                <a:latin typeface="Calibri" panose="020F0502020204030204" pitchFamily="34" charset="0"/>
                <a:ea typeface="Calibri" panose="020F0502020204030204" pitchFamily="34" charset="0"/>
                <a:cs typeface="Times New Roman" panose="02020603050405020304" pitchFamily="18" charset="0"/>
              </a:rPr>
              <a:t>” (Nelson et al., 2010, p.51) based on a previous history of disempowerment at the hands of mental health and system experts, as well as being sensitive to the traditional power relations of expert-client, preferring relationships to be more egalitarian. “</a:t>
            </a:r>
            <a:r>
              <a:rPr lang="en-CA" sz="2400" b="1" kern="100" dirty="0">
                <a:latin typeface="Calibri" panose="020F0502020204030204" pitchFamily="34" charset="0"/>
                <a:ea typeface="Calibri" panose="020F0502020204030204" pitchFamily="34" charset="0"/>
                <a:cs typeface="Times New Roman" panose="02020603050405020304" pitchFamily="18" charset="0"/>
              </a:rPr>
              <a:t>The regrettable history of disrespect, even abuse, in mental health research still lingers</a:t>
            </a:r>
            <a:r>
              <a:rPr lang="en-CA" sz="2400" kern="100" dirty="0">
                <a:latin typeface="Calibri" panose="020F0502020204030204" pitchFamily="34" charset="0"/>
                <a:ea typeface="Calibri" panose="020F0502020204030204" pitchFamily="34" charset="0"/>
                <a:cs typeface="Times New Roman" panose="02020603050405020304" pitchFamily="18" charset="0"/>
              </a:rPr>
              <a:t>” (Whitaker, 2001 as cited in Nelson et al., 2010)</a:t>
            </a:r>
          </a:p>
          <a:p>
            <a:pPr marL="0" indent="0">
              <a:buNone/>
            </a:pPr>
            <a:endParaRPr lang="en-CA" sz="24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45510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568E9-796A-FB58-858E-7A52AE472B89}"/>
              </a:ext>
            </a:extLst>
          </p:cNvPr>
          <p:cNvSpPr>
            <a:spLocks noGrp="1"/>
          </p:cNvSpPr>
          <p:nvPr>
            <p:ph type="title"/>
          </p:nvPr>
        </p:nvSpPr>
        <p:spPr>
          <a:xfrm>
            <a:off x="838200" y="365125"/>
            <a:ext cx="10515600" cy="864961"/>
          </a:xfrm>
        </p:spPr>
        <p:txBody>
          <a:bodyPr>
            <a:normAutofit/>
          </a:bodyPr>
          <a:lstStyle/>
          <a:p>
            <a:r>
              <a:rPr lang="en-US" sz="2800" b="1" dirty="0"/>
              <a:t>How evaluation/research needs to show up in CSIs/peer-led settings</a:t>
            </a:r>
          </a:p>
        </p:txBody>
      </p:sp>
      <p:sp>
        <p:nvSpPr>
          <p:cNvPr id="3" name="Content Placeholder 2">
            <a:extLst>
              <a:ext uri="{FF2B5EF4-FFF2-40B4-BE49-F238E27FC236}">
                <a16:creationId xmlns:a16="http://schemas.microsoft.com/office/drawing/2014/main" id="{70D48CCC-538C-D512-99AA-BD0919CA6346}"/>
              </a:ext>
            </a:extLst>
          </p:cNvPr>
          <p:cNvSpPr>
            <a:spLocks noGrp="1"/>
          </p:cNvSpPr>
          <p:nvPr>
            <p:ph idx="1"/>
          </p:nvPr>
        </p:nvSpPr>
        <p:spPr>
          <a:xfrm>
            <a:off x="838200" y="1077686"/>
            <a:ext cx="10515600" cy="5099277"/>
          </a:xfrm>
        </p:spPr>
        <p:txBody>
          <a:bodyPr>
            <a:normAutofit/>
          </a:bodyPr>
          <a:lstStyle/>
          <a:p>
            <a:r>
              <a:rPr lang="en-CA" sz="1800" kern="100" dirty="0">
                <a:effectLst/>
                <a:latin typeface="Calibri" panose="020F0502020204030204" pitchFamily="34" charset="0"/>
                <a:ea typeface="Calibri" panose="020F0502020204030204" pitchFamily="34" charset="0"/>
                <a:cs typeface="Times New Roman" panose="02020603050405020304" pitchFamily="18" charset="0"/>
              </a:rPr>
              <a:t>When approaching research </a:t>
            </a:r>
            <a:r>
              <a:rPr lang="en-CA" sz="1800" b="1" kern="100" dirty="0">
                <a:effectLst/>
                <a:latin typeface="Calibri" panose="020F0502020204030204" pitchFamily="34" charset="0"/>
                <a:ea typeface="Calibri" panose="020F0502020204030204" pitchFamily="34" charset="0"/>
                <a:cs typeface="Times New Roman" panose="02020603050405020304" pitchFamily="18" charset="0"/>
              </a:rPr>
              <a:t>with CSIs, there is a strong rationale for using participatory action research methods and evaluation (Nelson, Janzen, Ochocka, &amp; Trainor, 2010), as an antidote to the passive patient/research subject position constructed for people with serious mental health challenges in the traditional positivist approaches to mental health research</a:t>
            </a: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CA" sz="1800" kern="100" dirty="0">
                <a:effectLst/>
                <a:latin typeface="Calibri" panose="020F0502020204030204" pitchFamily="34" charset="0"/>
                <a:ea typeface="Calibri" panose="020F0502020204030204" pitchFamily="34" charset="0"/>
                <a:cs typeface="Times New Roman" panose="02020603050405020304" pitchFamily="18" charset="0"/>
              </a:rPr>
              <a:t>PAR approaches typically involve enhanced levels of </a:t>
            </a:r>
            <a:r>
              <a:rPr lang="en-CA" sz="1800" b="1" kern="100" dirty="0">
                <a:effectLst/>
                <a:latin typeface="Calibri" panose="020F0502020204030204" pitchFamily="34" charset="0"/>
                <a:ea typeface="Calibri" panose="020F0502020204030204" pitchFamily="34" charset="0"/>
                <a:cs typeface="Times New Roman" panose="02020603050405020304" pitchFamily="18" charset="0"/>
              </a:rPr>
              <a:t>reciprocity between the researcher and participants </a:t>
            </a: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and seeks to maximize their participation in all aspects of the research, including study design</a:t>
            </a:r>
          </a:p>
          <a:p>
            <a:r>
              <a:rPr lang="en-CA" sz="1800" kern="100" dirty="0">
                <a:effectLst/>
                <a:latin typeface="Calibri" panose="020F0502020204030204" pitchFamily="34" charset="0"/>
                <a:ea typeface="Calibri" panose="020F0502020204030204" pitchFamily="34" charset="0"/>
                <a:cs typeface="Times New Roman" panose="02020603050405020304" pitchFamily="18" charset="0"/>
              </a:rPr>
              <a:t>The values of PAR honour the consumer/survivor movement and initiatives specifically, in that not only is the process collaborative and democratic, </a:t>
            </a:r>
            <a:r>
              <a:rPr lang="en-CA" sz="1800" b="1" kern="100" dirty="0">
                <a:effectLst/>
                <a:latin typeface="Calibri" panose="020F0502020204030204" pitchFamily="34" charset="0"/>
                <a:ea typeface="Calibri" panose="020F0502020204030204" pitchFamily="34" charset="0"/>
                <a:cs typeface="Times New Roman" panose="02020603050405020304" pitchFamily="18" charset="0"/>
              </a:rPr>
              <a:t>but the goal of research is to inform or inspire social change</a:t>
            </a:r>
          </a:p>
          <a:p>
            <a:r>
              <a:rPr lang="en-CA" sz="1800" b="1" kern="100" dirty="0">
                <a:effectLst/>
                <a:latin typeface="Calibri" panose="020F0502020204030204" pitchFamily="34" charset="0"/>
                <a:ea typeface="Calibri" panose="020F0502020204030204" pitchFamily="34" charset="0"/>
                <a:cs typeface="Times New Roman" panose="02020603050405020304" pitchFamily="18" charset="0"/>
              </a:rPr>
              <a:t>PAR honours and focuses on legitimizing experiential knowledge and qualitative methods based on story and dialogue, something aligned well with the consumer/survivor movement and its social change efforts. The transformational paradigm of PAR approaches </a:t>
            </a:r>
            <a:r>
              <a:rPr lang="en-CA" sz="1800" b="1" kern="100" dirty="0">
                <a:latin typeface="Calibri" panose="020F0502020204030204" pitchFamily="34" charset="0"/>
                <a:ea typeface="Calibri" panose="020F0502020204030204" pitchFamily="34" charset="0"/>
                <a:cs typeface="Times New Roman" panose="02020603050405020304" pitchFamily="18" charset="0"/>
              </a:rPr>
              <a:t>also aligns </a:t>
            </a:r>
            <a:r>
              <a:rPr lang="en-CA" sz="1800" b="1" kern="100" dirty="0">
                <a:effectLst/>
                <a:latin typeface="Calibri" panose="020F0502020204030204" pitchFamily="34" charset="0"/>
                <a:ea typeface="Calibri" panose="020F0502020204030204" pitchFamily="34" charset="0"/>
                <a:cs typeface="Times New Roman" panose="02020603050405020304" pitchFamily="18" charset="0"/>
              </a:rPr>
              <a:t>with the activism of the movement</a:t>
            </a: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CA" sz="1800" b="0" i="0" u="none" strike="noStrike" dirty="0">
                <a:solidFill>
                  <a:srgbClr val="000000"/>
                </a:solidFill>
                <a:effectLst/>
                <a:latin typeface="Times New Roman" panose="02020603050405020304" pitchFamily="18" charset="0"/>
              </a:rPr>
              <a:t>This aligns with the broader trend in program evaluations for peer-run mental health organizations, recognizing the importance of capturing both numerical data and rich narratives to comprehensively assess their impact (</a:t>
            </a:r>
            <a:r>
              <a:rPr lang="en-CA" sz="1800" b="0" i="0" u="none" strike="noStrike" dirty="0" err="1">
                <a:solidFill>
                  <a:srgbClr val="000000"/>
                </a:solidFill>
                <a:effectLst/>
                <a:latin typeface="Times New Roman" panose="02020603050405020304" pitchFamily="18" charset="0"/>
              </a:rPr>
              <a:t>Siantz</a:t>
            </a:r>
            <a:r>
              <a:rPr lang="en-CA" sz="1800" b="0" i="0" u="none" strike="noStrike" dirty="0">
                <a:solidFill>
                  <a:srgbClr val="000000"/>
                </a:solidFill>
                <a:effectLst/>
                <a:latin typeface="Times New Roman" panose="02020603050405020304" pitchFamily="18" charset="0"/>
              </a:rPr>
              <a:t> &amp; Strow, 2019).</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4270429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4A2FA-4A3B-7352-3DE0-72603C2841D5}"/>
              </a:ext>
            </a:extLst>
          </p:cNvPr>
          <p:cNvSpPr>
            <a:spLocks noGrp="1"/>
          </p:cNvSpPr>
          <p:nvPr>
            <p:ph type="title"/>
          </p:nvPr>
        </p:nvSpPr>
        <p:spPr>
          <a:xfrm>
            <a:off x="838200" y="365125"/>
            <a:ext cx="10515600" cy="690789"/>
          </a:xfrm>
        </p:spPr>
        <p:txBody>
          <a:bodyPr>
            <a:normAutofit/>
          </a:bodyPr>
          <a:lstStyle/>
          <a:p>
            <a:r>
              <a:rPr lang="en-US" sz="2800" b="1" dirty="0"/>
              <a:t>Going beyond ”involving peer researchers” in PAR </a:t>
            </a:r>
          </a:p>
        </p:txBody>
      </p:sp>
      <p:sp>
        <p:nvSpPr>
          <p:cNvPr id="3" name="Content Placeholder 2">
            <a:extLst>
              <a:ext uri="{FF2B5EF4-FFF2-40B4-BE49-F238E27FC236}">
                <a16:creationId xmlns:a16="http://schemas.microsoft.com/office/drawing/2014/main" id="{613EE0EB-8936-7A6D-7C6C-6437A3F632C4}"/>
              </a:ext>
            </a:extLst>
          </p:cNvPr>
          <p:cNvSpPr>
            <a:spLocks noGrp="1"/>
          </p:cNvSpPr>
          <p:nvPr>
            <p:ph idx="1"/>
          </p:nvPr>
        </p:nvSpPr>
        <p:spPr>
          <a:xfrm>
            <a:off x="838200" y="1055914"/>
            <a:ext cx="10515600" cy="5121049"/>
          </a:xfrm>
        </p:spPr>
        <p:txBody>
          <a:bodyPr>
            <a:normAutofit/>
          </a:bodyPr>
          <a:lstStyle/>
          <a:p>
            <a:r>
              <a:rPr lang="en-US" sz="3000" dirty="0">
                <a:latin typeface="Calibri" panose="020F0502020204030204" pitchFamily="34" charset="0"/>
                <a:cs typeface="Calibri" panose="020F0502020204030204" pitchFamily="34" charset="0"/>
              </a:rPr>
              <a:t>We know the value of genuine involvement, but it is a continuum and we know lots of projects called themselves participatory but at the consultation end of the continuum.</a:t>
            </a:r>
          </a:p>
          <a:p>
            <a:r>
              <a:rPr lang="en-CA" sz="3000" b="0" i="0" u="none" strike="noStrike" dirty="0">
                <a:solidFill>
                  <a:srgbClr val="000000"/>
                </a:solidFill>
                <a:effectLst/>
                <a:latin typeface="Calibri" panose="020F0502020204030204" pitchFamily="34" charset="0"/>
                <a:cs typeface="Calibri" panose="020F0502020204030204" pitchFamily="34" charset="0"/>
              </a:rPr>
              <a:t> By actively involving peers in the research process, the study not only enhances the validity of findings but also contributes to the empowerment and capacity building of individuals with lived experience (Halsall et al., 2021).</a:t>
            </a:r>
            <a:endParaRPr lang="en-US" sz="3000" dirty="0">
              <a:latin typeface="Calibri" panose="020F0502020204030204" pitchFamily="34" charset="0"/>
              <a:cs typeface="Calibri" panose="020F0502020204030204" pitchFamily="34" charset="0"/>
            </a:endParaRPr>
          </a:p>
          <a:p>
            <a:r>
              <a:rPr lang="en-CA" sz="3000" kern="100" dirty="0">
                <a:effectLst/>
                <a:latin typeface="Calibri" panose="020F0502020204030204" pitchFamily="34" charset="0"/>
                <a:ea typeface="Calibri" panose="020F0502020204030204" pitchFamily="34" charset="0"/>
                <a:cs typeface="Calibri" panose="020F0502020204030204" pitchFamily="34" charset="0"/>
              </a:rPr>
              <a:t>Sangill et al.’s 2019 scoping review about service user experiences in research – limits to genuine participation</a:t>
            </a:r>
          </a:p>
        </p:txBody>
      </p:sp>
    </p:spTree>
    <p:extLst>
      <p:ext uri="{BB962C8B-B14F-4D97-AF65-F5344CB8AC3E}">
        <p14:creationId xmlns:p14="http://schemas.microsoft.com/office/powerpoint/2010/main" val="835240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0BC3E-24FF-AA29-7782-1F6A17F54B9A}"/>
              </a:ext>
            </a:extLst>
          </p:cNvPr>
          <p:cNvSpPr>
            <a:spLocks noGrp="1"/>
          </p:cNvSpPr>
          <p:nvPr>
            <p:ph type="title"/>
          </p:nvPr>
        </p:nvSpPr>
        <p:spPr/>
        <p:txBody>
          <a:bodyPr>
            <a:normAutofit/>
          </a:bodyPr>
          <a:lstStyle/>
          <a:p>
            <a:r>
              <a:rPr lang="en-US" sz="2800" dirty="0"/>
              <a:t>And now…</a:t>
            </a:r>
          </a:p>
        </p:txBody>
      </p:sp>
      <p:sp>
        <p:nvSpPr>
          <p:cNvPr id="3" name="Content Placeholder 2">
            <a:extLst>
              <a:ext uri="{FF2B5EF4-FFF2-40B4-BE49-F238E27FC236}">
                <a16:creationId xmlns:a16="http://schemas.microsoft.com/office/drawing/2014/main" id="{3993D11D-1A07-82C6-77F9-58DBF0A28495}"/>
              </a:ext>
            </a:extLst>
          </p:cNvPr>
          <p:cNvSpPr>
            <a:spLocks noGrp="1"/>
          </p:cNvSpPr>
          <p:nvPr>
            <p:ph idx="1"/>
          </p:nvPr>
        </p:nvSpPr>
        <p:spPr/>
        <p:txBody>
          <a:bodyPr/>
          <a:lstStyle/>
          <a:p>
            <a:pPr marL="0" indent="0">
              <a:buNone/>
            </a:pPr>
            <a:r>
              <a:rPr lang="en-US" dirty="0"/>
              <a:t>Introducing Everly Javier – researcher and research coordinator I am lucky to get to work with…</a:t>
            </a:r>
          </a:p>
          <a:p>
            <a:pPr marL="0" indent="0">
              <a:buNone/>
            </a:pPr>
            <a:endParaRPr lang="en-US" dirty="0"/>
          </a:p>
          <a:p>
            <a:pPr marL="0" indent="0">
              <a:buNone/>
            </a:pPr>
            <a:r>
              <a:rPr lang="en-US" dirty="0"/>
              <a:t>Context: Community-Based Research/PAR education/training session</a:t>
            </a:r>
          </a:p>
        </p:txBody>
      </p:sp>
    </p:spTree>
    <p:extLst>
      <p:ext uri="{BB962C8B-B14F-4D97-AF65-F5344CB8AC3E}">
        <p14:creationId xmlns:p14="http://schemas.microsoft.com/office/powerpoint/2010/main" val="14230722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eo1337397417">
            <a:hlinkClick r:id="" action="ppaction://media"/>
            <a:extLst>
              <a:ext uri="{FF2B5EF4-FFF2-40B4-BE49-F238E27FC236}">
                <a16:creationId xmlns:a16="http://schemas.microsoft.com/office/drawing/2014/main" id="{EC445456-A904-B78E-00B8-421B5797824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937" y="4762"/>
            <a:ext cx="12290079" cy="6714089"/>
          </a:xfrm>
          <a:prstGeom prst="rect">
            <a:avLst/>
          </a:prstGeom>
        </p:spPr>
      </p:pic>
    </p:spTree>
    <p:extLst>
      <p:ext uri="{BB962C8B-B14F-4D97-AF65-F5344CB8AC3E}">
        <p14:creationId xmlns:p14="http://schemas.microsoft.com/office/powerpoint/2010/main" val="1822782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18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1EC86-531B-9DD9-AA69-CACE63F9F4B1}"/>
              </a:ext>
            </a:extLst>
          </p:cNvPr>
          <p:cNvSpPr>
            <a:spLocks noGrp="1"/>
          </p:cNvSpPr>
          <p:nvPr>
            <p:ph type="title"/>
          </p:nvPr>
        </p:nvSpPr>
        <p:spPr/>
        <p:txBody>
          <a:bodyPr>
            <a:normAutofit/>
          </a:bodyPr>
          <a:lstStyle/>
          <a:p>
            <a:r>
              <a:rPr lang="en-US" sz="2400" dirty="0"/>
              <a:t>How we reflected the movement’s values/principles in the evaluation project:</a:t>
            </a:r>
          </a:p>
        </p:txBody>
      </p:sp>
      <p:sp>
        <p:nvSpPr>
          <p:cNvPr id="3" name="Content Placeholder 2">
            <a:extLst>
              <a:ext uri="{FF2B5EF4-FFF2-40B4-BE49-F238E27FC236}">
                <a16:creationId xmlns:a16="http://schemas.microsoft.com/office/drawing/2014/main" id="{B2D3B602-157D-1CEC-1891-DE63B7FE4B62}"/>
              </a:ext>
            </a:extLst>
          </p:cNvPr>
          <p:cNvSpPr>
            <a:spLocks noGrp="1"/>
          </p:cNvSpPr>
          <p:nvPr>
            <p:ph idx="1"/>
          </p:nvPr>
        </p:nvSpPr>
        <p:spPr>
          <a:xfrm>
            <a:off x="838200" y="1433689"/>
            <a:ext cx="10515600" cy="4743274"/>
          </a:xfrm>
        </p:spPr>
        <p:txBody>
          <a:bodyPr>
            <a:normAutofit lnSpcReduction="10000"/>
          </a:bodyPr>
          <a:lstStyle/>
          <a:p>
            <a:pPr marL="0" indent="0">
              <a:buNone/>
            </a:pPr>
            <a:r>
              <a:rPr lang="en-US" dirty="0"/>
              <a:t>1 - Identification with one another with shared experience, embodying relational values of:		</a:t>
            </a:r>
          </a:p>
          <a:p>
            <a:pPr marL="0" indent="0">
              <a:buNone/>
            </a:pPr>
            <a:r>
              <a:rPr lang="en-US" dirty="0"/>
              <a:t>	authenticity</a:t>
            </a:r>
          </a:p>
          <a:p>
            <a:pPr marL="0" indent="0">
              <a:buNone/>
            </a:pPr>
            <a:r>
              <a:rPr lang="en-US" dirty="0"/>
              <a:t>	mutuality</a:t>
            </a:r>
          </a:p>
          <a:p>
            <a:pPr marL="0" indent="0">
              <a:buNone/>
            </a:pPr>
            <a:r>
              <a:rPr lang="en-US" dirty="0"/>
              <a:t>	reciprocity</a:t>
            </a:r>
          </a:p>
          <a:p>
            <a:pPr marL="0" indent="0">
              <a:buNone/>
            </a:pPr>
            <a:r>
              <a:rPr lang="en-US" dirty="0"/>
              <a:t>	empathy</a:t>
            </a:r>
          </a:p>
          <a:p>
            <a:pPr marL="0" indent="0">
              <a:buNone/>
            </a:pPr>
            <a:r>
              <a:rPr lang="en-US" dirty="0"/>
              <a:t>	open-mindedness</a:t>
            </a:r>
          </a:p>
          <a:p>
            <a:pPr marL="0" indent="0">
              <a:buNone/>
            </a:pPr>
            <a:r>
              <a:rPr lang="en-US" dirty="0"/>
              <a:t>	acceptance</a:t>
            </a:r>
          </a:p>
          <a:p>
            <a:pPr marL="0" indent="0">
              <a:buNone/>
            </a:pPr>
            <a:r>
              <a:rPr lang="en-US" dirty="0"/>
              <a:t>	community</a:t>
            </a:r>
          </a:p>
          <a:p>
            <a:pPr marL="0" indent="0">
              <a:buNone/>
            </a:pPr>
            <a:r>
              <a:rPr lang="en-US" dirty="0"/>
              <a:t>	experiential knowledges</a:t>
            </a:r>
          </a:p>
        </p:txBody>
      </p:sp>
    </p:spTree>
    <p:extLst>
      <p:ext uri="{BB962C8B-B14F-4D97-AF65-F5344CB8AC3E}">
        <p14:creationId xmlns:p14="http://schemas.microsoft.com/office/powerpoint/2010/main" val="3609050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98C75-CE8B-4636-42F2-25585703D80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945D14C-13D3-6300-83B2-B1298D85198B}"/>
              </a:ext>
            </a:extLst>
          </p:cNvPr>
          <p:cNvSpPr>
            <a:spLocks noGrp="1"/>
          </p:cNvSpPr>
          <p:nvPr>
            <p:ph idx="1"/>
          </p:nvPr>
        </p:nvSpPr>
        <p:spPr/>
        <p:txBody>
          <a:bodyPr/>
          <a:lstStyle/>
          <a:p>
            <a:pPr marL="0" indent="0">
              <a:buNone/>
            </a:pPr>
            <a:r>
              <a:rPr lang="en-US" dirty="0"/>
              <a:t>2. Shared power in trusting relationships,  for example:</a:t>
            </a:r>
          </a:p>
          <a:p>
            <a:pPr marL="0" indent="0">
              <a:buNone/>
            </a:pPr>
            <a:r>
              <a:rPr lang="en-US" dirty="0"/>
              <a:t>	- honesty</a:t>
            </a:r>
          </a:p>
          <a:p>
            <a:pPr marL="0" indent="0">
              <a:buNone/>
            </a:pPr>
            <a:r>
              <a:rPr lang="en-US" dirty="0"/>
              <a:t>	- transparency</a:t>
            </a:r>
          </a:p>
          <a:p>
            <a:pPr marL="0" indent="0">
              <a:buNone/>
            </a:pPr>
            <a:r>
              <a:rPr lang="en-US" dirty="0"/>
              <a:t>	- voluntariness</a:t>
            </a:r>
          </a:p>
          <a:p>
            <a:pPr marL="0" indent="0">
              <a:buNone/>
            </a:pPr>
            <a:r>
              <a:rPr lang="en-US" dirty="0"/>
              <a:t>	- learning together</a:t>
            </a:r>
          </a:p>
          <a:p>
            <a:pPr marL="0" indent="0">
              <a:buNone/>
            </a:pPr>
            <a:r>
              <a:rPr lang="en-US" dirty="0"/>
              <a:t>	- respect</a:t>
            </a:r>
          </a:p>
          <a:p>
            <a:pPr marL="0" indent="0">
              <a:buNone/>
            </a:pPr>
            <a:r>
              <a:rPr lang="en-US" dirty="0"/>
              <a:t>			 rather than exercising power over others</a:t>
            </a:r>
          </a:p>
        </p:txBody>
      </p:sp>
    </p:spTree>
    <p:extLst>
      <p:ext uri="{BB962C8B-B14F-4D97-AF65-F5344CB8AC3E}">
        <p14:creationId xmlns:p14="http://schemas.microsoft.com/office/powerpoint/2010/main" val="6799917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51674-1A9B-6744-DE0B-1902DD66AB4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73B940B-6637-D662-3C80-FE58CA056990}"/>
              </a:ext>
            </a:extLst>
          </p:cNvPr>
          <p:cNvSpPr>
            <a:spLocks noGrp="1"/>
          </p:cNvSpPr>
          <p:nvPr>
            <p:ph idx="1"/>
          </p:nvPr>
        </p:nvSpPr>
        <p:spPr/>
        <p:txBody>
          <a:bodyPr>
            <a:normAutofit fontScale="92500" lnSpcReduction="10000"/>
          </a:bodyPr>
          <a:lstStyle/>
          <a:p>
            <a:pPr marL="0" indent="0">
              <a:buNone/>
            </a:pPr>
            <a:r>
              <a:rPr lang="en-US" dirty="0"/>
              <a:t>3. Strengths-focused understanding of mental health and addiction concerns, for example:</a:t>
            </a:r>
          </a:p>
          <a:p>
            <a:pPr marL="0" indent="0">
              <a:buNone/>
            </a:pPr>
            <a:r>
              <a:rPr lang="en-US" dirty="0"/>
              <a:t>	Hope </a:t>
            </a:r>
          </a:p>
          <a:p>
            <a:pPr marL="0" indent="0">
              <a:buNone/>
            </a:pPr>
            <a:r>
              <a:rPr lang="en-US" dirty="0"/>
              <a:t>	Recovery</a:t>
            </a:r>
          </a:p>
          <a:p>
            <a:pPr marL="0" indent="0">
              <a:buNone/>
            </a:pPr>
            <a:r>
              <a:rPr lang="en-US" dirty="0"/>
              <a:t>	Empowerment</a:t>
            </a:r>
          </a:p>
          <a:p>
            <a:pPr marL="0" indent="0">
              <a:buNone/>
            </a:pPr>
            <a:r>
              <a:rPr lang="en-US" dirty="0"/>
              <a:t>	Wellness</a:t>
            </a:r>
          </a:p>
          <a:p>
            <a:pPr marL="0" indent="0">
              <a:buNone/>
            </a:pPr>
            <a:r>
              <a:rPr lang="en-US" dirty="0"/>
              <a:t>	Lifelong learning</a:t>
            </a:r>
          </a:p>
          <a:p>
            <a:pPr marL="0" indent="0">
              <a:buNone/>
            </a:pPr>
            <a:r>
              <a:rPr lang="en-US" dirty="0"/>
              <a:t>	Personal growth</a:t>
            </a:r>
          </a:p>
          <a:p>
            <a:pPr marL="0" indent="0">
              <a:buNone/>
            </a:pPr>
            <a:r>
              <a:rPr lang="en-US" dirty="0"/>
              <a:t>	holistic person-driven support rather than a focus on illness, deficit,		 pathology</a:t>
            </a:r>
          </a:p>
        </p:txBody>
      </p:sp>
    </p:spTree>
    <p:extLst>
      <p:ext uri="{BB962C8B-B14F-4D97-AF65-F5344CB8AC3E}">
        <p14:creationId xmlns:p14="http://schemas.microsoft.com/office/powerpoint/2010/main" val="2636551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A13DC-8ACE-42B3-9A36-96B87ECD39A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F5CB5F1-4184-93E0-4E27-BCD05C0C3BD9}"/>
              </a:ext>
            </a:extLst>
          </p:cNvPr>
          <p:cNvSpPr>
            <a:spLocks noGrp="1"/>
          </p:cNvSpPr>
          <p:nvPr>
            <p:ph idx="1"/>
          </p:nvPr>
        </p:nvSpPr>
        <p:spPr/>
        <p:txBody>
          <a:bodyPr/>
          <a:lstStyle/>
          <a:p>
            <a:pPr marL="0" indent="0">
              <a:buNone/>
            </a:pPr>
            <a:r>
              <a:rPr lang="en-US" dirty="0"/>
              <a:t>4. Independent voice and choice in the mental health and addiction system, for example:</a:t>
            </a:r>
          </a:p>
          <a:p>
            <a:pPr marL="0" indent="0">
              <a:buNone/>
            </a:pPr>
            <a:r>
              <a:rPr lang="en-US" dirty="0"/>
              <a:t>	Self-determination</a:t>
            </a:r>
          </a:p>
          <a:p>
            <a:pPr marL="0" indent="0">
              <a:buNone/>
            </a:pPr>
            <a:r>
              <a:rPr lang="en-US" dirty="0"/>
              <a:t>	autonomous participation in decision-making</a:t>
            </a:r>
          </a:p>
          <a:p>
            <a:pPr marL="0" indent="0">
              <a:buNone/>
            </a:pPr>
            <a:r>
              <a:rPr lang="en-US" dirty="0"/>
              <a:t>	peer-led initiatives that differ from dominant medical treatment	 models</a:t>
            </a:r>
          </a:p>
        </p:txBody>
      </p:sp>
    </p:spTree>
    <p:extLst>
      <p:ext uri="{BB962C8B-B14F-4D97-AF65-F5344CB8AC3E}">
        <p14:creationId xmlns:p14="http://schemas.microsoft.com/office/powerpoint/2010/main" val="4287750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EF681-5335-D107-A301-A1BB42CA00F6}"/>
              </a:ext>
            </a:extLst>
          </p:cNvPr>
          <p:cNvSpPr>
            <a:spLocks noGrp="1"/>
          </p:cNvSpPr>
          <p:nvPr>
            <p:ph type="title"/>
          </p:nvPr>
        </p:nvSpPr>
        <p:spPr>
          <a:xfrm>
            <a:off x="838200" y="365125"/>
            <a:ext cx="10515600" cy="805753"/>
          </a:xfrm>
        </p:spPr>
        <p:txBody>
          <a:bodyPr>
            <a:normAutofit/>
          </a:bodyPr>
          <a:lstStyle/>
          <a:p>
            <a:r>
              <a:rPr lang="en-US" sz="2800" b="1" dirty="0"/>
              <a:t>Purpose/Agenda</a:t>
            </a:r>
          </a:p>
        </p:txBody>
      </p:sp>
      <p:sp>
        <p:nvSpPr>
          <p:cNvPr id="3" name="Content Placeholder 2">
            <a:extLst>
              <a:ext uri="{FF2B5EF4-FFF2-40B4-BE49-F238E27FC236}">
                <a16:creationId xmlns:a16="http://schemas.microsoft.com/office/drawing/2014/main" id="{0364F508-597C-ED40-587A-F672891744BE}"/>
              </a:ext>
            </a:extLst>
          </p:cNvPr>
          <p:cNvSpPr>
            <a:spLocks noGrp="1"/>
          </p:cNvSpPr>
          <p:nvPr>
            <p:ph idx="1"/>
          </p:nvPr>
        </p:nvSpPr>
        <p:spPr>
          <a:xfrm>
            <a:off x="838200" y="1405054"/>
            <a:ext cx="10515600" cy="4771909"/>
          </a:xfrm>
        </p:spPr>
        <p:txBody>
          <a:bodyPr>
            <a:normAutofit lnSpcReduction="10000"/>
          </a:bodyPr>
          <a:lstStyle/>
          <a:p>
            <a:r>
              <a:rPr lang="en-US" dirty="0"/>
              <a:t>First, a note about the language we use: </a:t>
            </a:r>
            <a:r>
              <a:rPr lang="en-US" b="1" dirty="0"/>
              <a:t>CSIs and PSOs/CSSOs</a:t>
            </a:r>
          </a:p>
          <a:p>
            <a:r>
              <a:rPr lang="en-US" dirty="0"/>
              <a:t>Review of some of the </a:t>
            </a:r>
            <a:r>
              <a:rPr lang="en-US" b="1" dirty="0"/>
              <a:t>academic evidence </a:t>
            </a:r>
            <a:r>
              <a:rPr lang="en-US" dirty="0"/>
              <a:t>for CSIs/PSOs and for peer support with people who can be said to experience mental distress/extremes or who have experience with the mental health system</a:t>
            </a:r>
          </a:p>
          <a:p>
            <a:r>
              <a:rPr lang="en-US" dirty="0"/>
              <a:t>Review some of the </a:t>
            </a:r>
            <a:r>
              <a:rPr lang="en-US" b="1" dirty="0"/>
              <a:t>principles/values </a:t>
            </a:r>
            <a:r>
              <a:rPr lang="en-US" dirty="0"/>
              <a:t>of peer support in the psychiatric consumer/survivor sector</a:t>
            </a:r>
          </a:p>
          <a:p>
            <a:r>
              <a:rPr lang="en-US" dirty="0"/>
              <a:t>Problematic/speak to the ”peer” in mainstream participatory research </a:t>
            </a:r>
          </a:p>
          <a:p>
            <a:r>
              <a:rPr lang="en-US" dirty="0"/>
              <a:t>Begin to articulate what a peer-led peer support approach to program evaluation/community-based research would look like as the best method to achieve the best findings for research that matters to us</a:t>
            </a:r>
          </a:p>
        </p:txBody>
      </p:sp>
    </p:spTree>
    <p:extLst>
      <p:ext uri="{BB962C8B-B14F-4D97-AF65-F5344CB8AC3E}">
        <p14:creationId xmlns:p14="http://schemas.microsoft.com/office/powerpoint/2010/main" val="19494467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3FA2D-E024-8707-C223-F718169937F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42C3176-E9BF-A9D0-4E75-3EAD27E79DD2}"/>
              </a:ext>
            </a:extLst>
          </p:cNvPr>
          <p:cNvSpPr>
            <a:spLocks noGrp="1"/>
          </p:cNvSpPr>
          <p:nvPr>
            <p:ph idx="1"/>
          </p:nvPr>
        </p:nvSpPr>
        <p:spPr/>
        <p:txBody>
          <a:bodyPr/>
          <a:lstStyle/>
          <a:p>
            <a:pPr marL="0" indent="0">
              <a:buNone/>
            </a:pPr>
            <a:r>
              <a:rPr lang="en-US" dirty="0"/>
              <a:t>5. Collective well-being through action and change to improve social conditions</a:t>
            </a:r>
          </a:p>
          <a:p>
            <a:pPr marL="0" indent="0">
              <a:buNone/>
            </a:pPr>
            <a:r>
              <a:rPr lang="en-US" dirty="0"/>
              <a:t>	as </a:t>
            </a:r>
            <a:r>
              <a:rPr lang="en-US" b="1" dirty="0"/>
              <a:t>peers spend time together in peer communities</a:t>
            </a:r>
            <a:r>
              <a:rPr lang="en-US" dirty="0"/>
              <a:t>, we raise our 	awareness about the societal stigma and discrimination shaping 	our life possibilities, gain confidence and capacity to advocate for 	human rights and social justice, and seek liberation and inclusion</a:t>
            </a:r>
            <a:endParaRPr lang="en-US" b="1" dirty="0"/>
          </a:p>
        </p:txBody>
      </p:sp>
    </p:spTree>
    <p:extLst>
      <p:ext uri="{BB962C8B-B14F-4D97-AF65-F5344CB8AC3E}">
        <p14:creationId xmlns:p14="http://schemas.microsoft.com/office/powerpoint/2010/main" val="25879664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ECEB6-6CC0-B4D5-5A83-C26CAA977626}"/>
              </a:ext>
            </a:extLst>
          </p:cNvPr>
          <p:cNvSpPr>
            <a:spLocks noGrp="1"/>
          </p:cNvSpPr>
          <p:nvPr>
            <p:ph type="title"/>
          </p:nvPr>
        </p:nvSpPr>
        <p:spPr/>
        <p:txBody>
          <a:bodyPr>
            <a:normAutofit/>
          </a:bodyPr>
          <a:lstStyle/>
          <a:p>
            <a:r>
              <a:rPr lang="en-US" sz="2800" b="1" dirty="0"/>
              <a:t>References</a:t>
            </a:r>
          </a:p>
        </p:txBody>
      </p:sp>
      <p:sp>
        <p:nvSpPr>
          <p:cNvPr id="3" name="Content Placeholder 2">
            <a:extLst>
              <a:ext uri="{FF2B5EF4-FFF2-40B4-BE49-F238E27FC236}">
                <a16:creationId xmlns:a16="http://schemas.microsoft.com/office/drawing/2014/main" id="{88CBBFAF-7AA3-58BD-FC9F-D91BD0CE1C0B}"/>
              </a:ext>
            </a:extLst>
          </p:cNvPr>
          <p:cNvSpPr>
            <a:spLocks noGrp="1"/>
          </p:cNvSpPr>
          <p:nvPr>
            <p:ph idx="1"/>
          </p:nvPr>
        </p:nvSpPr>
        <p:spPr/>
        <p:txBody>
          <a:bodyPr/>
          <a:lstStyle/>
          <a:p>
            <a:r>
              <a:rPr lang="en-US" dirty="0"/>
              <a:t>If I don’t get to this -- maybe email me and I can send them when I get them done? </a:t>
            </a:r>
            <a:r>
              <a:rPr lang="en-US" dirty="0">
                <a:hlinkClick r:id="rId2"/>
              </a:rPr>
              <a:t>Tg_shute@laurentian.ca</a:t>
            </a:r>
            <a:endParaRPr lang="en-US" dirty="0"/>
          </a:p>
          <a:p>
            <a:endParaRPr lang="en-US" dirty="0"/>
          </a:p>
          <a:p>
            <a:r>
              <a:rPr lang="en-US" dirty="0"/>
              <a:t>Any suggestions, recommendations for feedback is eagerly accepted – same email!</a:t>
            </a:r>
          </a:p>
        </p:txBody>
      </p:sp>
    </p:spTree>
    <p:extLst>
      <p:ext uri="{BB962C8B-B14F-4D97-AF65-F5344CB8AC3E}">
        <p14:creationId xmlns:p14="http://schemas.microsoft.com/office/powerpoint/2010/main" val="6363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04E34-BB47-BB8F-578B-0AD2373ACF63}"/>
              </a:ext>
            </a:extLst>
          </p:cNvPr>
          <p:cNvSpPr>
            <a:spLocks noGrp="1"/>
          </p:cNvSpPr>
          <p:nvPr>
            <p:ph type="title"/>
          </p:nvPr>
        </p:nvSpPr>
        <p:spPr/>
        <p:txBody>
          <a:bodyPr>
            <a:normAutofit/>
          </a:bodyPr>
          <a:lstStyle/>
          <a:p>
            <a:r>
              <a:rPr lang="en-US" sz="2800" b="1" dirty="0"/>
              <a:t>What Peer Support means here – primarily in the X/PC/S/Mad/Mad Pride/Critical Disability Space</a:t>
            </a:r>
          </a:p>
        </p:txBody>
      </p:sp>
      <p:sp>
        <p:nvSpPr>
          <p:cNvPr id="3" name="Content Placeholder 2">
            <a:extLst>
              <a:ext uri="{FF2B5EF4-FFF2-40B4-BE49-F238E27FC236}">
                <a16:creationId xmlns:a16="http://schemas.microsoft.com/office/drawing/2014/main" id="{92DD2519-F5E3-34A0-CE59-B3BC0B4AB0AA}"/>
              </a:ext>
            </a:extLst>
          </p:cNvPr>
          <p:cNvSpPr>
            <a:spLocks noGrp="1"/>
          </p:cNvSpPr>
          <p:nvPr>
            <p:ph idx="1"/>
          </p:nvPr>
        </p:nvSpPr>
        <p:spPr/>
        <p:txBody>
          <a:bodyPr/>
          <a:lstStyle/>
          <a:p>
            <a:r>
              <a:rPr lang="en-US" dirty="0"/>
              <a:t>Primarily mental distress/mental health system experience but also significant intersection with substance use and homelessness (as the boundaries are artificial in real world)</a:t>
            </a:r>
          </a:p>
          <a:p>
            <a:r>
              <a:rPr lang="en-US" dirty="0"/>
              <a:t>Intentional – this is a relationship, not a service or intervention</a:t>
            </a:r>
            <a:endParaRPr lang="en-US" i="1" dirty="0"/>
          </a:p>
          <a:p>
            <a:pPr marL="0" indent="0">
              <a:buNone/>
            </a:pPr>
            <a:endParaRPr lang="en-US" i="1" dirty="0"/>
          </a:p>
        </p:txBody>
      </p:sp>
      <p:pic>
        <p:nvPicPr>
          <p:cNvPr id="4" name="Online Media 3" descr="What is Intentional Peer Support? - Shery Mead">
            <a:hlinkClick r:id="" action="ppaction://media"/>
            <a:extLst>
              <a:ext uri="{FF2B5EF4-FFF2-40B4-BE49-F238E27FC236}">
                <a16:creationId xmlns:a16="http://schemas.microsoft.com/office/drawing/2014/main" id="{84159AEB-6632-6163-5DC0-CC2D1219D768}"/>
              </a:ext>
            </a:extLst>
          </p:cNvPr>
          <p:cNvPicPr>
            <a:picLocks noRot="1" noChangeAspect="1"/>
          </p:cNvPicPr>
          <p:nvPr>
            <a:videoFile r:link="rId1"/>
          </p:nvPr>
        </p:nvPicPr>
        <p:blipFill>
          <a:blip r:embed="rId4"/>
          <a:stretch>
            <a:fillRect/>
          </a:stretch>
        </p:blipFill>
        <p:spPr>
          <a:xfrm>
            <a:off x="4826000" y="3722914"/>
            <a:ext cx="2540000" cy="2198915"/>
          </a:xfrm>
          <a:prstGeom prst="rect">
            <a:avLst/>
          </a:prstGeom>
        </p:spPr>
      </p:pic>
    </p:spTree>
    <p:extLst>
      <p:ext uri="{BB962C8B-B14F-4D97-AF65-F5344CB8AC3E}">
        <p14:creationId xmlns:p14="http://schemas.microsoft.com/office/powerpoint/2010/main" val="1176560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0E27B-1E5F-88DA-42D7-003A42A842B1}"/>
              </a:ext>
            </a:extLst>
          </p:cNvPr>
          <p:cNvSpPr>
            <a:spLocks noGrp="1"/>
          </p:cNvSpPr>
          <p:nvPr>
            <p:ph type="title"/>
          </p:nvPr>
        </p:nvSpPr>
        <p:spPr/>
        <p:txBody>
          <a:bodyPr>
            <a:normAutofit/>
          </a:bodyPr>
          <a:lstStyle/>
          <a:p>
            <a:r>
              <a:rPr lang="en-US" sz="2800" b="1" dirty="0"/>
              <a:t>Grounding the work of CSIs/PSOs/CSSOs in E/PC/S/Mad movement (Canada and elsewhere)</a:t>
            </a:r>
          </a:p>
        </p:txBody>
      </p:sp>
      <p:sp>
        <p:nvSpPr>
          <p:cNvPr id="3" name="Content Placeholder 2">
            <a:extLst>
              <a:ext uri="{FF2B5EF4-FFF2-40B4-BE49-F238E27FC236}">
                <a16:creationId xmlns:a16="http://schemas.microsoft.com/office/drawing/2014/main" id="{E0DEF900-D870-8CB5-873A-1A9A77E3107F}"/>
              </a:ext>
            </a:extLst>
          </p:cNvPr>
          <p:cNvSpPr>
            <a:spLocks noGrp="1"/>
          </p:cNvSpPr>
          <p:nvPr>
            <p:ph idx="1"/>
          </p:nvPr>
        </p:nvSpPr>
        <p:spPr/>
        <p:txBody>
          <a:bodyPr>
            <a:normAutofit fontScale="92500" lnSpcReduction="10000"/>
          </a:bodyPr>
          <a:lstStyle/>
          <a:p>
            <a:r>
              <a:rPr lang="en-US" dirty="0"/>
              <a:t>There has always been resistance, but most literature situates  deinstitutionalization as the catalyst of the movement</a:t>
            </a:r>
          </a:p>
          <a:p>
            <a:r>
              <a:rPr lang="en-US" dirty="0"/>
              <a:t>Consumer/Survivor-run/operated programs grew out of the successes of the informal </a:t>
            </a:r>
            <a:r>
              <a:rPr lang="en-US" b="1" dirty="0"/>
              <a:t>mutual aid/self-help movement that developed out of necessity </a:t>
            </a:r>
            <a:r>
              <a:rPr lang="en-US" dirty="0"/>
              <a:t>in Ontario (and worldwide) after the ill-planned deinstitutionalization of masses of people into communities where a community mental health sector was yet to be developed</a:t>
            </a:r>
          </a:p>
          <a:p>
            <a:r>
              <a:rPr lang="en-US" dirty="0"/>
              <a:t>These programs, eventually some of them becoming organizations, maintained the </a:t>
            </a:r>
            <a:r>
              <a:rPr lang="en-US" b="1" dirty="0"/>
              <a:t>collective care </a:t>
            </a:r>
            <a:r>
              <a:rPr lang="en-US" dirty="0"/>
              <a:t>o</a:t>
            </a:r>
            <a:r>
              <a:rPr lang="en-US" b="1" dirty="0"/>
              <a:t>f mutual aid/self-help </a:t>
            </a:r>
            <a:r>
              <a:rPr lang="en-US" dirty="0"/>
              <a:t>ethos of the movement (*caution: debate as to how liberatory they could remain if they accepted government funding, rendering them part of the mental health system some wanted to reform, but others needed to abolish)</a:t>
            </a:r>
          </a:p>
          <a:p>
            <a:endParaRPr lang="en-US" dirty="0"/>
          </a:p>
        </p:txBody>
      </p:sp>
    </p:spTree>
    <p:extLst>
      <p:ext uri="{BB962C8B-B14F-4D97-AF65-F5344CB8AC3E}">
        <p14:creationId xmlns:p14="http://schemas.microsoft.com/office/powerpoint/2010/main" val="3547112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93D14-E116-AF46-C2C9-7067AD156E9A}"/>
              </a:ext>
            </a:extLst>
          </p:cNvPr>
          <p:cNvSpPr>
            <a:spLocks noGrp="1"/>
          </p:cNvSpPr>
          <p:nvPr>
            <p:ph type="title"/>
          </p:nvPr>
        </p:nvSpPr>
        <p:spPr/>
        <p:txBody>
          <a:bodyPr/>
          <a:lstStyle/>
          <a:p>
            <a:r>
              <a:rPr lang="en-US" dirty="0"/>
              <a:t>Peer Support (and our orgs!) is Anchored in Social Movement Values</a:t>
            </a:r>
          </a:p>
        </p:txBody>
      </p:sp>
      <p:sp>
        <p:nvSpPr>
          <p:cNvPr id="3" name="Content Placeholder 2">
            <a:extLst>
              <a:ext uri="{FF2B5EF4-FFF2-40B4-BE49-F238E27FC236}">
                <a16:creationId xmlns:a16="http://schemas.microsoft.com/office/drawing/2014/main" id="{C7817BEB-A21B-93A1-59A1-3932AE07B688}"/>
              </a:ext>
            </a:extLst>
          </p:cNvPr>
          <p:cNvSpPr>
            <a:spLocks noGrp="1"/>
          </p:cNvSpPr>
          <p:nvPr>
            <p:ph idx="1"/>
          </p:nvPr>
        </p:nvSpPr>
        <p:spPr/>
        <p:txBody>
          <a:bodyPr/>
          <a:lstStyle/>
          <a:p>
            <a:r>
              <a:rPr lang="en-US" dirty="0"/>
              <a:t>p. 16 </a:t>
            </a:r>
            <a:r>
              <a:rPr lang="en-US" i="1" dirty="0"/>
              <a:t>Drift from Peer Support Values and Standards: A Position Statement and Call for Action</a:t>
            </a:r>
          </a:p>
          <a:p>
            <a:pPr marL="0" indent="0">
              <a:buNone/>
            </a:pPr>
            <a:r>
              <a:rPr lang="en-US" dirty="0"/>
              <a:t>		The five core movement values</a:t>
            </a:r>
          </a:p>
        </p:txBody>
      </p:sp>
    </p:spTree>
    <p:extLst>
      <p:ext uri="{BB962C8B-B14F-4D97-AF65-F5344CB8AC3E}">
        <p14:creationId xmlns:p14="http://schemas.microsoft.com/office/powerpoint/2010/main" val="4025956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DFD949F-5EB5-D344-211C-6B291D1F3B99}"/>
              </a:ext>
            </a:extLst>
          </p:cNvPr>
          <p:cNvPicPr>
            <a:picLocks noChangeAspect="1"/>
          </p:cNvPicPr>
          <p:nvPr/>
        </p:nvPicPr>
        <p:blipFill>
          <a:blip r:embed="rId2"/>
          <a:stretch>
            <a:fillRect/>
          </a:stretch>
        </p:blipFill>
        <p:spPr>
          <a:xfrm>
            <a:off x="107184" y="31406"/>
            <a:ext cx="4722307" cy="2902713"/>
          </a:xfrm>
          <a:prstGeom prst="rect">
            <a:avLst/>
          </a:prstGeom>
        </p:spPr>
      </p:pic>
      <p:pic>
        <p:nvPicPr>
          <p:cNvPr id="7" name="Picture 6">
            <a:extLst>
              <a:ext uri="{FF2B5EF4-FFF2-40B4-BE49-F238E27FC236}">
                <a16:creationId xmlns:a16="http://schemas.microsoft.com/office/drawing/2014/main" id="{22971194-21C9-C08A-457C-CAE1EF1DB465}"/>
              </a:ext>
            </a:extLst>
          </p:cNvPr>
          <p:cNvPicPr>
            <a:picLocks noChangeAspect="1"/>
          </p:cNvPicPr>
          <p:nvPr/>
        </p:nvPicPr>
        <p:blipFill>
          <a:blip r:embed="rId3"/>
          <a:stretch>
            <a:fillRect/>
          </a:stretch>
        </p:blipFill>
        <p:spPr>
          <a:xfrm>
            <a:off x="4836117" y="1406769"/>
            <a:ext cx="4291068" cy="4610433"/>
          </a:xfrm>
          <a:prstGeom prst="rect">
            <a:avLst/>
          </a:prstGeom>
        </p:spPr>
      </p:pic>
      <p:pic>
        <p:nvPicPr>
          <p:cNvPr id="8" name="Picture 7">
            <a:extLst>
              <a:ext uri="{FF2B5EF4-FFF2-40B4-BE49-F238E27FC236}">
                <a16:creationId xmlns:a16="http://schemas.microsoft.com/office/drawing/2014/main" id="{BC8ADB10-0EEC-448D-019E-E2C22BEADF64}"/>
              </a:ext>
            </a:extLst>
          </p:cNvPr>
          <p:cNvPicPr>
            <a:picLocks noChangeAspect="1"/>
          </p:cNvPicPr>
          <p:nvPr/>
        </p:nvPicPr>
        <p:blipFill>
          <a:blip r:embed="rId4"/>
          <a:stretch>
            <a:fillRect/>
          </a:stretch>
        </p:blipFill>
        <p:spPr>
          <a:xfrm>
            <a:off x="7985091" y="31406"/>
            <a:ext cx="4206909" cy="5027149"/>
          </a:xfrm>
          <a:prstGeom prst="rect">
            <a:avLst/>
          </a:prstGeom>
        </p:spPr>
      </p:pic>
      <p:pic>
        <p:nvPicPr>
          <p:cNvPr id="9" name="Picture 8">
            <a:extLst>
              <a:ext uri="{FF2B5EF4-FFF2-40B4-BE49-F238E27FC236}">
                <a16:creationId xmlns:a16="http://schemas.microsoft.com/office/drawing/2014/main" id="{6E9E2B89-2CDC-F4D6-5169-6C4459725C30}"/>
              </a:ext>
            </a:extLst>
          </p:cNvPr>
          <p:cNvPicPr>
            <a:picLocks noChangeAspect="1"/>
          </p:cNvPicPr>
          <p:nvPr/>
        </p:nvPicPr>
        <p:blipFill>
          <a:blip r:embed="rId5"/>
          <a:stretch>
            <a:fillRect/>
          </a:stretch>
        </p:blipFill>
        <p:spPr>
          <a:xfrm>
            <a:off x="0" y="2544981"/>
            <a:ext cx="4920275" cy="4313020"/>
          </a:xfrm>
          <a:prstGeom prst="rect">
            <a:avLst/>
          </a:prstGeom>
        </p:spPr>
      </p:pic>
    </p:spTree>
    <p:extLst>
      <p:ext uri="{BB962C8B-B14F-4D97-AF65-F5344CB8AC3E}">
        <p14:creationId xmlns:p14="http://schemas.microsoft.com/office/powerpoint/2010/main" val="124133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B4303A38-7F7D-6955-05B6-5B2DAB5CA201}"/>
              </a:ext>
            </a:extLst>
          </p:cNvPr>
          <p:cNvPicPr>
            <a:picLocks noChangeAspect="1"/>
          </p:cNvPicPr>
          <p:nvPr/>
        </p:nvPicPr>
        <p:blipFill>
          <a:blip r:embed="rId2"/>
          <a:stretch>
            <a:fillRect/>
          </a:stretch>
        </p:blipFill>
        <p:spPr>
          <a:xfrm>
            <a:off x="3356029" y="120581"/>
            <a:ext cx="8534640" cy="6511332"/>
          </a:xfrm>
          <a:prstGeom prst="rect">
            <a:avLst/>
          </a:prstGeom>
        </p:spPr>
      </p:pic>
    </p:spTree>
    <p:extLst>
      <p:ext uri="{BB962C8B-B14F-4D97-AF65-F5344CB8AC3E}">
        <p14:creationId xmlns:p14="http://schemas.microsoft.com/office/powerpoint/2010/main" val="1027452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7" name="Google Shape;397;p41"/>
          <p:cNvSpPr txBox="1">
            <a:spLocks noGrp="1"/>
          </p:cNvSpPr>
          <p:nvPr>
            <p:ph type="title"/>
          </p:nvPr>
        </p:nvSpPr>
        <p:spPr>
          <a:xfrm>
            <a:off x="960000" y="1605199"/>
            <a:ext cx="4264400" cy="2306959"/>
          </a:xfrm>
          <a:prstGeom prst="rect">
            <a:avLst/>
          </a:prstGeom>
        </p:spPr>
        <p:txBody>
          <a:bodyPr spcFirstLastPara="1" vert="horz" wrap="square" lIns="121900" tIns="121900" rIns="121900" bIns="121900" rtlCol="0" anchor="t" anchorCtr="0">
            <a:noAutofit/>
          </a:bodyPr>
          <a:lstStyle/>
          <a:p>
            <a:r>
              <a:rPr lang="en-CA" sz="2667" dirty="0"/>
              <a:t>Research about peer support has become more prolific, but limited value for peer-run organizations</a:t>
            </a:r>
            <a:endParaRPr sz="2667" dirty="0"/>
          </a:p>
        </p:txBody>
      </p:sp>
      <p:pic>
        <p:nvPicPr>
          <p:cNvPr id="6" name="Picture Placeholder 5">
            <a:extLst>
              <a:ext uri="{FF2B5EF4-FFF2-40B4-BE49-F238E27FC236}">
                <a16:creationId xmlns:a16="http://schemas.microsoft.com/office/drawing/2014/main" id="{1BF5E168-2321-FE1F-DE27-1CF5AAB3AC88}"/>
              </a:ext>
            </a:extLst>
          </p:cNvPr>
          <p:cNvPicPr>
            <a:picLocks noGrp="1" noChangeAspect="1"/>
          </p:cNvPicPr>
          <p:nvPr>
            <p:ph type="pic" idx="2"/>
          </p:nvPr>
        </p:nvPicPr>
        <p:blipFill>
          <a:blip r:embed="rId3"/>
          <a:srcRect t="1731" b="1731"/>
          <a:stretch>
            <a:fillRect/>
          </a:stretch>
        </p:blipFill>
        <p:spPr/>
      </p:pic>
      <p:sp>
        <p:nvSpPr>
          <p:cNvPr id="8" name="Subtitle 7">
            <a:extLst>
              <a:ext uri="{FF2B5EF4-FFF2-40B4-BE49-F238E27FC236}">
                <a16:creationId xmlns:a16="http://schemas.microsoft.com/office/drawing/2014/main" id="{30F7F87D-4B58-77B0-0787-4989D9DC99D9}"/>
              </a:ext>
            </a:extLst>
          </p:cNvPr>
          <p:cNvSpPr>
            <a:spLocks noGrp="1"/>
          </p:cNvSpPr>
          <p:nvPr>
            <p:ph type="subTitle" idx="1"/>
          </p:nvPr>
        </p:nvSpPr>
        <p:spPr>
          <a:xfrm>
            <a:off x="960000" y="3711190"/>
            <a:ext cx="4264400" cy="1845692"/>
          </a:xfrm>
        </p:spPr>
        <p:txBody>
          <a:bodyPr/>
          <a:lstStyle/>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1A771-A394-5344-9159-D46251B22E6D}"/>
              </a:ext>
            </a:extLst>
          </p:cNvPr>
          <p:cNvSpPr>
            <a:spLocks noGrp="1"/>
          </p:cNvSpPr>
          <p:nvPr>
            <p:ph type="title"/>
          </p:nvPr>
        </p:nvSpPr>
        <p:spPr/>
        <p:txBody>
          <a:bodyPr/>
          <a:lstStyle/>
          <a:p>
            <a:r>
              <a:rPr lang="en-US" dirty="0"/>
              <a:t>Current state of “evidence”</a:t>
            </a:r>
          </a:p>
        </p:txBody>
      </p:sp>
      <p:sp>
        <p:nvSpPr>
          <p:cNvPr id="3" name="Content Placeholder 2">
            <a:extLst>
              <a:ext uri="{FF2B5EF4-FFF2-40B4-BE49-F238E27FC236}">
                <a16:creationId xmlns:a16="http://schemas.microsoft.com/office/drawing/2014/main" id="{05DE81D7-33D7-4985-0CB7-8C7793B89221}"/>
              </a:ext>
            </a:extLst>
          </p:cNvPr>
          <p:cNvSpPr>
            <a:spLocks noGrp="1"/>
          </p:cNvSpPr>
          <p:nvPr>
            <p:ph idx="1"/>
          </p:nvPr>
        </p:nvSpPr>
        <p:spPr/>
        <p:txBody>
          <a:bodyPr>
            <a:normAutofit lnSpcReduction="10000"/>
          </a:bodyPr>
          <a:lstStyle/>
          <a:p>
            <a:pPr marL="0" indent="0">
              <a:buNone/>
            </a:pPr>
            <a:r>
              <a:rPr lang="en-US" dirty="0"/>
              <a:t>Because of the effectiveness, and popularity in the mainstream, of peer support in the mental health system – the focus of research has tended to be on peer support itself (usually as a service)</a:t>
            </a:r>
          </a:p>
          <a:p>
            <a:pPr marL="0" indent="0">
              <a:buNone/>
            </a:pPr>
            <a:r>
              <a:rPr lang="en-US" dirty="0"/>
              <a:t>	including RCTs, meta-analyses and systematic reviews</a:t>
            </a:r>
          </a:p>
          <a:p>
            <a:pPr marL="0" indent="0">
              <a:buNone/>
            </a:pPr>
            <a:r>
              <a:rPr lang="en-US" dirty="0"/>
              <a:t>	(often confusing sectors, intervention types, and not-so-far		 looking at settings)</a:t>
            </a:r>
          </a:p>
          <a:p>
            <a:pPr marL="0" indent="0">
              <a:buNone/>
            </a:pPr>
            <a:r>
              <a:rPr lang="en-US" dirty="0"/>
              <a:t>	often looking at “outcomes/symptoms” but not always looked at	 other aspects of recovery that are meaningful to us (e.g. hope)</a:t>
            </a:r>
          </a:p>
          <a:p>
            <a:pPr marL="0" indent="0">
              <a:buNone/>
            </a:pPr>
            <a:endParaRPr lang="en-US" dirty="0"/>
          </a:p>
          <a:p>
            <a:pPr marL="0" indent="0">
              <a:buNone/>
            </a:pPr>
            <a:r>
              <a:rPr lang="en-US" dirty="0"/>
              <a:t>And </a:t>
            </a:r>
            <a:r>
              <a:rPr lang="en-US" b="1" dirty="0"/>
              <a:t>peer-led spaces </a:t>
            </a:r>
            <a:r>
              <a:rPr lang="en-US" dirty="0"/>
              <a:t>research has fallen off, especially in Canada</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0035410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3519</TotalTime>
  <Words>1456</Words>
  <Application>Microsoft Macintosh PowerPoint</Application>
  <PresentationFormat>Widescreen</PresentationFormat>
  <Paragraphs>91</Paragraphs>
  <Slides>21</Slides>
  <Notes>7</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Hanken Grotesk</vt:lpstr>
      <vt:lpstr>Times New Roman</vt:lpstr>
      <vt:lpstr>Office Theme</vt:lpstr>
      <vt:lpstr>A Peer Support Approach to Program Evaluation Research Tanya Shute, Associate Professor, School of Social Work Everly Javier, Researcher &amp; Research Coordinator, Krasman Centre </vt:lpstr>
      <vt:lpstr>Purpose/Agenda</vt:lpstr>
      <vt:lpstr>What Peer Support means here – primarily in the X/PC/S/Mad/Mad Pride/Critical Disability Space</vt:lpstr>
      <vt:lpstr>Grounding the work of CSIs/PSOs/CSSOs in E/PC/S/Mad movement (Canada and elsewhere)</vt:lpstr>
      <vt:lpstr>Peer Support (and our orgs!) is Anchored in Social Movement Values</vt:lpstr>
      <vt:lpstr>PowerPoint Presentation</vt:lpstr>
      <vt:lpstr>PowerPoint Presentation</vt:lpstr>
      <vt:lpstr>Research about peer support has become more prolific, but limited value for peer-run organizations</vt:lpstr>
      <vt:lpstr>Current state of “evidence”</vt:lpstr>
      <vt:lpstr>PowerPoint Presentation</vt:lpstr>
      <vt:lpstr>the case for research by us, for us – reflecting our core values and principles of self-determination </vt:lpstr>
      <vt:lpstr>How evaluation/research needs to show up in CSIs/peer-led settings</vt:lpstr>
      <vt:lpstr>Going beyond ”involving peer researchers” in PAR </vt:lpstr>
      <vt:lpstr>And now…</vt:lpstr>
      <vt:lpstr>PowerPoint Presentation</vt:lpstr>
      <vt:lpstr>How we reflected the movement’s values/principles in the evaluation project:</vt:lpstr>
      <vt:lpstr>PowerPoint Presentation</vt:lpstr>
      <vt:lpstr>PowerPoint Presentation</vt:lpstr>
      <vt:lpstr>PowerPoint Presentation</vt:lpstr>
      <vt:lpstr>PowerPoint Presentation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Peer Support Approach to Program Evaluation Research Tanya Shute, Associate Professor, School of Social Work Everly Javier, Research Coordinator, Krasman Centre and special guest </dc:title>
  <dc:creator>Microsoft Office User</dc:creator>
  <cp:lastModifiedBy>Tanya Shute</cp:lastModifiedBy>
  <cp:revision>56</cp:revision>
  <dcterms:created xsi:type="dcterms:W3CDTF">2024-03-15T18:16:21Z</dcterms:created>
  <dcterms:modified xsi:type="dcterms:W3CDTF">2025-05-26T17:56:19Z</dcterms:modified>
</cp:coreProperties>
</file>